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sldIdLst>
    <p:sldId id="256" r:id="rId2"/>
    <p:sldId id="289" r:id="rId3"/>
    <p:sldId id="293" r:id="rId4"/>
    <p:sldId id="258" r:id="rId5"/>
    <p:sldId id="294" r:id="rId6"/>
    <p:sldId id="292" r:id="rId7"/>
    <p:sldId id="287" r:id="rId8"/>
    <p:sldId id="278" r:id="rId9"/>
    <p:sldId id="295" r:id="rId10"/>
    <p:sldId id="280" r:id="rId11"/>
    <p:sldId id="288" r:id="rId12"/>
    <p:sldId id="290" r:id="rId13"/>
    <p:sldId id="296" r:id="rId14"/>
    <p:sldId id="291" r:id="rId15"/>
    <p:sldId id="282" r:id="rId16"/>
    <p:sldId id="283"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94"/>
  </p:normalViewPr>
  <p:slideViewPr>
    <p:cSldViewPr snapToGrid="0" snapToObjects="1">
      <p:cViewPr varScale="1">
        <p:scale>
          <a:sx n="89" d="100"/>
          <a:sy n="89" d="100"/>
        </p:scale>
        <p:origin x="8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5C495-3E3F-644B-BA72-3E60B100BFB6}" type="doc">
      <dgm:prSet loTypeId="urn:microsoft.com/office/officeart/2005/8/layout/chevron1" loCatId="" qsTypeId="urn:microsoft.com/office/officeart/2005/8/quickstyle/simple3" qsCatId="simple" csTypeId="urn:microsoft.com/office/officeart/2005/8/colors/accent0_3" csCatId="mainScheme" phldr="1"/>
      <dgm:spPr/>
    </dgm:pt>
    <dgm:pt modelId="{19485B70-C3D1-214D-8D1B-C40A8E146C8D}">
      <dgm:prSet phldrT="[Text]" custT="1"/>
      <dgm:spPr/>
      <dgm:t>
        <a:bodyPr/>
        <a:lstStyle/>
        <a:p>
          <a:r>
            <a:rPr lang="en-US" sz="2400" b="1" dirty="0">
              <a:solidFill>
                <a:schemeClr val="bg1"/>
              </a:solidFill>
            </a:rPr>
            <a:t>EDA</a:t>
          </a:r>
          <a:endParaRPr lang="en-US" sz="2800" b="1" dirty="0">
            <a:solidFill>
              <a:schemeClr val="bg1"/>
            </a:solidFill>
          </a:endParaRPr>
        </a:p>
      </dgm:t>
    </dgm:pt>
    <dgm:pt modelId="{EFA6D1B7-54E4-6940-957F-733552841E6E}" type="parTrans" cxnId="{37E96924-F405-6F4D-AB9C-83C33B84BB12}">
      <dgm:prSet/>
      <dgm:spPr/>
      <dgm:t>
        <a:bodyPr/>
        <a:lstStyle/>
        <a:p>
          <a:endParaRPr lang="en-US"/>
        </a:p>
      </dgm:t>
    </dgm:pt>
    <dgm:pt modelId="{CE0EEE31-75D5-024C-9F8B-3DB646C5CCAE}" type="sibTrans" cxnId="{37E96924-F405-6F4D-AB9C-83C33B84BB12}">
      <dgm:prSet/>
      <dgm:spPr/>
      <dgm:t>
        <a:bodyPr/>
        <a:lstStyle/>
        <a:p>
          <a:endParaRPr lang="en-US"/>
        </a:p>
      </dgm:t>
    </dgm:pt>
    <dgm:pt modelId="{4BF5B225-3565-C140-90B3-0ACDD43076B0}">
      <dgm:prSet phldrT="[Text]" custT="1"/>
      <dgm:spPr/>
      <dgm:t>
        <a:bodyPr/>
        <a:lstStyle/>
        <a:p>
          <a:r>
            <a:rPr lang="en-US" sz="2400" b="1" dirty="0">
              <a:solidFill>
                <a:schemeClr val="bg1"/>
              </a:solidFill>
            </a:rPr>
            <a:t>Classification</a:t>
          </a:r>
          <a:endParaRPr lang="en-US" sz="2800" dirty="0"/>
        </a:p>
      </dgm:t>
    </dgm:pt>
    <dgm:pt modelId="{8D258718-FFF2-8F45-8807-A8E774244770}" type="parTrans" cxnId="{F1A7D70A-7513-6D4E-A64B-B1033DE70FC5}">
      <dgm:prSet/>
      <dgm:spPr/>
      <dgm:t>
        <a:bodyPr/>
        <a:lstStyle/>
        <a:p>
          <a:endParaRPr lang="en-US"/>
        </a:p>
      </dgm:t>
    </dgm:pt>
    <dgm:pt modelId="{8EC779C4-CDCB-A641-A2B1-412712A65E30}" type="sibTrans" cxnId="{F1A7D70A-7513-6D4E-A64B-B1033DE70FC5}">
      <dgm:prSet/>
      <dgm:spPr/>
      <dgm:t>
        <a:bodyPr/>
        <a:lstStyle/>
        <a:p>
          <a:endParaRPr lang="en-US"/>
        </a:p>
      </dgm:t>
    </dgm:pt>
    <dgm:pt modelId="{E738BFC5-72F3-9042-9BD8-9EA4DEB8650F}">
      <dgm:prSet phldrT="[Text]" custT="1"/>
      <dgm:spPr/>
      <dgm:t>
        <a:bodyPr/>
        <a:lstStyle/>
        <a:p>
          <a:pPr algn="ctr"/>
          <a:r>
            <a:rPr lang="en-US" sz="2400" b="1" dirty="0">
              <a:solidFill>
                <a:schemeClr val="bg1"/>
              </a:solidFill>
            </a:rPr>
            <a:t>PCA</a:t>
          </a:r>
          <a:endParaRPr lang="en-US" sz="2800" b="1" dirty="0">
            <a:solidFill>
              <a:schemeClr val="bg1"/>
            </a:solidFill>
          </a:endParaRPr>
        </a:p>
      </dgm:t>
    </dgm:pt>
    <dgm:pt modelId="{6BA9940A-F801-1C43-8716-2659BC31ED2C}" type="parTrans" cxnId="{C9C59910-94AB-E140-B292-CDFF2E2DBF4F}">
      <dgm:prSet/>
      <dgm:spPr/>
      <dgm:t>
        <a:bodyPr/>
        <a:lstStyle/>
        <a:p>
          <a:endParaRPr lang="en-US"/>
        </a:p>
      </dgm:t>
    </dgm:pt>
    <dgm:pt modelId="{0BB9D867-1973-EC4C-B664-AEA79965756E}" type="sibTrans" cxnId="{C9C59910-94AB-E140-B292-CDFF2E2DBF4F}">
      <dgm:prSet/>
      <dgm:spPr/>
      <dgm:t>
        <a:bodyPr/>
        <a:lstStyle/>
        <a:p>
          <a:endParaRPr lang="en-US"/>
        </a:p>
      </dgm:t>
    </dgm:pt>
    <dgm:pt modelId="{12036BBF-5F70-C44F-9767-98911C2D3304}">
      <dgm:prSet custT="1"/>
      <dgm:spPr/>
      <dgm:t>
        <a:bodyPr/>
        <a:lstStyle/>
        <a:p>
          <a:r>
            <a:rPr lang="en-US" sz="2400" b="1" dirty="0">
              <a:solidFill>
                <a:schemeClr val="bg1"/>
              </a:solidFill>
            </a:rPr>
            <a:t>Scaling</a:t>
          </a:r>
          <a:endParaRPr lang="en-US" sz="1500" b="1" dirty="0">
            <a:solidFill>
              <a:schemeClr val="bg1"/>
            </a:solidFill>
          </a:endParaRPr>
        </a:p>
      </dgm:t>
    </dgm:pt>
    <dgm:pt modelId="{D41FDBCE-DB65-1741-963F-8477C0388218}" type="parTrans" cxnId="{C74CAF69-CAD4-8A4B-B398-960F9B8C3372}">
      <dgm:prSet/>
      <dgm:spPr/>
      <dgm:t>
        <a:bodyPr/>
        <a:lstStyle/>
        <a:p>
          <a:endParaRPr lang="en-US"/>
        </a:p>
      </dgm:t>
    </dgm:pt>
    <dgm:pt modelId="{E63FF49A-8241-A24F-A8C8-0CC659730C29}" type="sibTrans" cxnId="{C74CAF69-CAD4-8A4B-B398-960F9B8C3372}">
      <dgm:prSet/>
      <dgm:spPr/>
      <dgm:t>
        <a:bodyPr/>
        <a:lstStyle/>
        <a:p>
          <a:endParaRPr lang="en-US"/>
        </a:p>
      </dgm:t>
    </dgm:pt>
    <dgm:pt modelId="{58825550-7EEF-DE42-8D64-2E3FBDE52B5B}">
      <dgm:prSet custT="1"/>
      <dgm:spPr/>
      <dgm:t>
        <a:bodyPr/>
        <a:lstStyle/>
        <a:p>
          <a:r>
            <a:rPr lang="en-US" sz="2400" b="1" dirty="0">
              <a:solidFill>
                <a:schemeClr val="bg1"/>
              </a:solidFill>
            </a:rPr>
            <a:t>Regression</a:t>
          </a:r>
        </a:p>
      </dgm:t>
    </dgm:pt>
    <dgm:pt modelId="{57672BA2-5BCE-B346-9562-4971EA4FEAD9}" type="parTrans" cxnId="{43D35C1F-3656-184A-A920-F89D250A170A}">
      <dgm:prSet/>
      <dgm:spPr/>
      <dgm:t>
        <a:bodyPr/>
        <a:lstStyle/>
        <a:p>
          <a:endParaRPr lang="en-US"/>
        </a:p>
      </dgm:t>
    </dgm:pt>
    <dgm:pt modelId="{BDB00DBA-97D0-E749-A541-EAFF735A50D9}" type="sibTrans" cxnId="{43D35C1F-3656-184A-A920-F89D250A170A}">
      <dgm:prSet/>
      <dgm:spPr/>
      <dgm:t>
        <a:bodyPr/>
        <a:lstStyle/>
        <a:p>
          <a:endParaRPr lang="en-US"/>
        </a:p>
      </dgm:t>
    </dgm:pt>
    <dgm:pt modelId="{50363A08-1139-3244-9691-6ECC7547A5D4}" type="pres">
      <dgm:prSet presAssocID="{4495C495-3E3F-644B-BA72-3E60B100BFB6}" presName="Name0" presStyleCnt="0">
        <dgm:presLayoutVars>
          <dgm:dir/>
          <dgm:animLvl val="lvl"/>
          <dgm:resizeHandles val="exact"/>
        </dgm:presLayoutVars>
      </dgm:prSet>
      <dgm:spPr/>
    </dgm:pt>
    <dgm:pt modelId="{6546C1B5-E391-E94D-9D68-C7D9B55D8D61}" type="pres">
      <dgm:prSet presAssocID="{19485B70-C3D1-214D-8D1B-C40A8E146C8D}" presName="parTxOnly" presStyleLbl="node1" presStyleIdx="0" presStyleCnt="5" custScaleX="118495">
        <dgm:presLayoutVars>
          <dgm:chMax val="0"/>
          <dgm:chPref val="0"/>
          <dgm:bulletEnabled val="1"/>
        </dgm:presLayoutVars>
      </dgm:prSet>
      <dgm:spPr/>
    </dgm:pt>
    <dgm:pt modelId="{1402998B-2B2C-F143-A104-CBB659F36ADE}" type="pres">
      <dgm:prSet presAssocID="{CE0EEE31-75D5-024C-9F8B-3DB646C5CCAE}" presName="parTxOnlySpace" presStyleCnt="0"/>
      <dgm:spPr/>
    </dgm:pt>
    <dgm:pt modelId="{B4BD94AF-EB25-2F40-B9E9-05D4E1B07D1A}" type="pres">
      <dgm:prSet presAssocID="{12036BBF-5F70-C44F-9767-98911C2D3304}" presName="parTxOnly" presStyleLbl="node1" presStyleIdx="1" presStyleCnt="5" custScaleX="147096">
        <dgm:presLayoutVars>
          <dgm:chMax val="0"/>
          <dgm:chPref val="0"/>
          <dgm:bulletEnabled val="1"/>
        </dgm:presLayoutVars>
      </dgm:prSet>
      <dgm:spPr/>
    </dgm:pt>
    <dgm:pt modelId="{AC9839A0-F0D7-DA41-A0A5-39351383C426}" type="pres">
      <dgm:prSet presAssocID="{E63FF49A-8241-A24F-A8C8-0CC659730C29}" presName="parTxOnlySpace" presStyleCnt="0"/>
      <dgm:spPr/>
    </dgm:pt>
    <dgm:pt modelId="{813C75A9-4A6E-DB4A-91DA-527CDCFE7F09}" type="pres">
      <dgm:prSet presAssocID="{58825550-7EEF-DE42-8D64-2E3FBDE52B5B}" presName="parTxOnly" presStyleLbl="node1" presStyleIdx="2" presStyleCnt="5" custScaleX="204328">
        <dgm:presLayoutVars>
          <dgm:chMax val="0"/>
          <dgm:chPref val="0"/>
          <dgm:bulletEnabled val="1"/>
        </dgm:presLayoutVars>
      </dgm:prSet>
      <dgm:spPr/>
    </dgm:pt>
    <dgm:pt modelId="{C6B60AE9-CF44-8646-A473-918EE9DE766D}" type="pres">
      <dgm:prSet presAssocID="{BDB00DBA-97D0-E749-A541-EAFF735A50D9}" presName="parTxOnlySpace" presStyleCnt="0"/>
      <dgm:spPr/>
    </dgm:pt>
    <dgm:pt modelId="{8A5763C0-F8FE-1C45-B5A1-600A8886275A}" type="pres">
      <dgm:prSet presAssocID="{4BF5B225-3565-C140-90B3-0ACDD43076B0}" presName="parTxOnly" presStyleLbl="node1" presStyleIdx="3" presStyleCnt="5" custScaleX="209390" custLinFactNeighborX="0">
        <dgm:presLayoutVars>
          <dgm:chMax val="0"/>
          <dgm:chPref val="0"/>
          <dgm:bulletEnabled val="1"/>
        </dgm:presLayoutVars>
      </dgm:prSet>
      <dgm:spPr/>
    </dgm:pt>
    <dgm:pt modelId="{9FFE54F0-C710-574A-B618-E28A667F4FC7}" type="pres">
      <dgm:prSet presAssocID="{8EC779C4-CDCB-A641-A2B1-412712A65E30}" presName="parTxOnlySpace" presStyleCnt="0"/>
      <dgm:spPr/>
    </dgm:pt>
    <dgm:pt modelId="{520FBAF7-0B84-6146-922B-17F6CD40186F}" type="pres">
      <dgm:prSet presAssocID="{E738BFC5-72F3-9042-9BD8-9EA4DEB8650F}" presName="parTxOnly" presStyleLbl="node1" presStyleIdx="4" presStyleCnt="5" custScaleX="120432">
        <dgm:presLayoutVars>
          <dgm:chMax val="0"/>
          <dgm:chPref val="0"/>
          <dgm:bulletEnabled val="1"/>
        </dgm:presLayoutVars>
      </dgm:prSet>
      <dgm:spPr/>
    </dgm:pt>
  </dgm:ptLst>
  <dgm:cxnLst>
    <dgm:cxn modelId="{1612A502-EC28-7D48-BD98-2FCAEF04DA2B}" type="presOf" srcId="{4BF5B225-3565-C140-90B3-0ACDD43076B0}" destId="{8A5763C0-F8FE-1C45-B5A1-600A8886275A}" srcOrd="0" destOrd="0" presId="urn:microsoft.com/office/officeart/2005/8/layout/chevron1"/>
    <dgm:cxn modelId="{F1A7D70A-7513-6D4E-A64B-B1033DE70FC5}" srcId="{4495C495-3E3F-644B-BA72-3E60B100BFB6}" destId="{4BF5B225-3565-C140-90B3-0ACDD43076B0}" srcOrd="3" destOrd="0" parTransId="{8D258718-FFF2-8F45-8807-A8E774244770}" sibTransId="{8EC779C4-CDCB-A641-A2B1-412712A65E30}"/>
    <dgm:cxn modelId="{C9C59910-94AB-E140-B292-CDFF2E2DBF4F}" srcId="{4495C495-3E3F-644B-BA72-3E60B100BFB6}" destId="{E738BFC5-72F3-9042-9BD8-9EA4DEB8650F}" srcOrd="4" destOrd="0" parTransId="{6BA9940A-F801-1C43-8716-2659BC31ED2C}" sibTransId="{0BB9D867-1973-EC4C-B664-AEA79965756E}"/>
    <dgm:cxn modelId="{43D35C1F-3656-184A-A920-F89D250A170A}" srcId="{4495C495-3E3F-644B-BA72-3E60B100BFB6}" destId="{58825550-7EEF-DE42-8D64-2E3FBDE52B5B}" srcOrd="2" destOrd="0" parTransId="{57672BA2-5BCE-B346-9562-4971EA4FEAD9}" sibTransId="{BDB00DBA-97D0-E749-A541-EAFF735A50D9}"/>
    <dgm:cxn modelId="{37E96924-F405-6F4D-AB9C-83C33B84BB12}" srcId="{4495C495-3E3F-644B-BA72-3E60B100BFB6}" destId="{19485B70-C3D1-214D-8D1B-C40A8E146C8D}" srcOrd="0" destOrd="0" parTransId="{EFA6D1B7-54E4-6940-957F-733552841E6E}" sibTransId="{CE0EEE31-75D5-024C-9F8B-3DB646C5CCAE}"/>
    <dgm:cxn modelId="{A3C6D658-2EBE-4140-A65D-5A07B630CEE4}" type="presOf" srcId="{12036BBF-5F70-C44F-9767-98911C2D3304}" destId="{B4BD94AF-EB25-2F40-B9E9-05D4E1B07D1A}" srcOrd="0" destOrd="0" presId="urn:microsoft.com/office/officeart/2005/8/layout/chevron1"/>
    <dgm:cxn modelId="{C74CAF69-CAD4-8A4B-B398-960F9B8C3372}" srcId="{4495C495-3E3F-644B-BA72-3E60B100BFB6}" destId="{12036BBF-5F70-C44F-9767-98911C2D3304}" srcOrd="1" destOrd="0" parTransId="{D41FDBCE-DB65-1741-963F-8477C0388218}" sibTransId="{E63FF49A-8241-A24F-A8C8-0CC659730C29}"/>
    <dgm:cxn modelId="{4156D088-7C93-4E4D-A7ED-FCBC54C35EAF}" type="presOf" srcId="{E738BFC5-72F3-9042-9BD8-9EA4DEB8650F}" destId="{520FBAF7-0B84-6146-922B-17F6CD40186F}" srcOrd="0" destOrd="0" presId="urn:microsoft.com/office/officeart/2005/8/layout/chevron1"/>
    <dgm:cxn modelId="{074744B9-1EB2-504A-AC62-74214EC0E3B6}" type="presOf" srcId="{19485B70-C3D1-214D-8D1B-C40A8E146C8D}" destId="{6546C1B5-E391-E94D-9D68-C7D9B55D8D61}" srcOrd="0" destOrd="0" presId="urn:microsoft.com/office/officeart/2005/8/layout/chevron1"/>
    <dgm:cxn modelId="{1B206EBF-6BD4-CB41-A0FA-47E238246857}" type="presOf" srcId="{4495C495-3E3F-644B-BA72-3E60B100BFB6}" destId="{50363A08-1139-3244-9691-6ECC7547A5D4}" srcOrd="0" destOrd="0" presId="urn:microsoft.com/office/officeart/2005/8/layout/chevron1"/>
    <dgm:cxn modelId="{5A91D7C0-4F00-0E46-BD79-F98F62046D4A}" type="presOf" srcId="{58825550-7EEF-DE42-8D64-2E3FBDE52B5B}" destId="{813C75A9-4A6E-DB4A-91DA-527CDCFE7F09}" srcOrd="0" destOrd="0" presId="urn:microsoft.com/office/officeart/2005/8/layout/chevron1"/>
    <dgm:cxn modelId="{C868A086-BCFA-244E-B365-EDE988BA9B1C}" type="presParOf" srcId="{50363A08-1139-3244-9691-6ECC7547A5D4}" destId="{6546C1B5-E391-E94D-9D68-C7D9B55D8D61}" srcOrd="0" destOrd="0" presId="urn:microsoft.com/office/officeart/2005/8/layout/chevron1"/>
    <dgm:cxn modelId="{9C132488-47E4-0C47-89B1-920491731D17}" type="presParOf" srcId="{50363A08-1139-3244-9691-6ECC7547A5D4}" destId="{1402998B-2B2C-F143-A104-CBB659F36ADE}" srcOrd="1" destOrd="0" presId="urn:microsoft.com/office/officeart/2005/8/layout/chevron1"/>
    <dgm:cxn modelId="{D1BE4A16-D3A5-8B4F-9A5B-D1B9F5079168}" type="presParOf" srcId="{50363A08-1139-3244-9691-6ECC7547A5D4}" destId="{B4BD94AF-EB25-2F40-B9E9-05D4E1B07D1A}" srcOrd="2" destOrd="0" presId="urn:microsoft.com/office/officeart/2005/8/layout/chevron1"/>
    <dgm:cxn modelId="{9C3C0D13-41A6-9D45-8B69-414CD1EDF440}" type="presParOf" srcId="{50363A08-1139-3244-9691-6ECC7547A5D4}" destId="{AC9839A0-F0D7-DA41-A0A5-39351383C426}" srcOrd="3" destOrd="0" presId="urn:microsoft.com/office/officeart/2005/8/layout/chevron1"/>
    <dgm:cxn modelId="{CF9CB22B-E77A-0B48-8969-5D7ADC065611}" type="presParOf" srcId="{50363A08-1139-3244-9691-6ECC7547A5D4}" destId="{813C75A9-4A6E-DB4A-91DA-527CDCFE7F09}" srcOrd="4" destOrd="0" presId="urn:microsoft.com/office/officeart/2005/8/layout/chevron1"/>
    <dgm:cxn modelId="{F92AAB62-381C-CB4B-BD8D-75A2E868FCA8}" type="presParOf" srcId="{50363A08-1139-3244-9691-6ECC7547A5D4}" destId="{C6B60AE9-CF44-8646-A473-918EE9DE766D}" srcOrd="5" destOrd="0" presId="urn:microsoft.com/office/officeart/2005/8/layout/chevron1"/>
    <dgm:cxn modelId="{C12954FD-53AD-0C46-910A-0D117F314BAE}" type="presParOf" srcId="{50363A08-1139-3244-9691-6ECC7547A5D4}" destId="{8A5763C0-F8FE-1C45-B5A1-600A8886275A}" srcOrd="6" destOrd="0" presId="urn:microsoft.com/office/officeart/2005/8/layout/chevron1"/>
    <dgm:cxn modelId="{B93AAB62-60DB-9341-B84A-CF5E296CF9DD}" type="presParOf" srcId="{50363A08-1139-3244-9691-6ECC7547A5D4}" destId="{9FFE54F0-C710-574A-B618-E28A667F4FC7}" srcOrd="7" destOrd="0" presId="urn:microsoft.com/office/officeart/2005/8/layout/chevron1"/>
    <dgm:cxn modelId="{7A28C3A9-60D9-B74B-86A0-82491051185C}" type="presParOf" srcId="{50363A08-1139-3244-9691-6ECC7547A5D4}" destId="{520FBAF7-0B84-6146-922B-17F6CD40186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95C495-3E3F-644B-BA72-3E60B100BFB6}" type="doc">
      <dgm:prSet loTypeId="urn:microsoft.com/office/officeart/2005/8/layout/chevron1" loCatId="" qsTypeId="urn:microsoft.com/office/officeart/2005/8/quickstyle/simple3" qsCatId="simple" csTypeId="urn:microsoft.com/office/officeart/2005/8/colors/accent0_3" csCatId="mainScheme" phldr="1"/>
      <dgm:spPr/>
    </dgm:pt>
    <dgm:pt modelId="{19485B70-C3D1-214D-8D1B-C40A8E146C8D}">
      <dgm:prSet phldrT="[Text]" custT="1"/>
      <dgm:spPr/>
      <dgm:t>
        <a:bodyPr/>
        <a:lstStyle/>
        <a:p>
          <a:r>
            <a:rPr lang="en-US" sz="2400" b="1" dirty="0">
              <a:solidFill>
                <a:schemeClr val="bg1"/>
              </a:solidFill>
            </a:rPr>
            <a:t>EDA</a:t>
          </a:r>
          <a:endParaRPr lang="en-US" sz="2800" b="1" dirty="0">
            <a:solidFill>
              <a:schemeClr val="bg1"/>
            </a:solidFill>
          </a:endParaRPr>
        </a:p>
      </dgm:t>
    </dgm:pt>
    <dgm:pt modelId="{EFA6D1B7-54E4-6940-957F-733552841E6E}" type="parTrans" cxnId="{37E96924-F405-6F4D-AB9C-83C33B84BB12}">
      <dgm:prSet/>
      <dgm:spPr/>
      <dgm:t>
        <a:bodyPr/>
        <a:lstStyle/>
        <a:p>
          <a:endParaRPr lang="en-US"/>
        </a:p>
      </dgm:t>
    </dgm:pt>
    <dgm:pt modelId="{CE0EEE31-75D5-024C-9F8B-3DB646C5CCAE}" type="sibTrans" cxnId="{37E96924-F405-6F4D-AB9C-83C33B84BB12}">
      <dgm:prSet/>
      <dgm:spPr/>
      <dgm:t>
        <a:bodyPr/>
        <a:lstStyle/>
        <a:p>
          <a:endParaRPr lang="en-US"/>
        </a:p>
      </dgm:t>
    </dgm:pt>
    <dgm:pt modelId="{4BF5B225-3565-C140-90B3-0ACDD43076B0}">
      <dgm:prSet phldrT="[Text]" custT="1"/>
      <dgm:spPr/>
      <dgm:t>
        <a:bodyPr/>
        <a:lstStyle/>
        <a:p>
          <a:r>
            <a:rPr lang="en-US" sz="2400" b="1" dirty="0">
              <a:solidFill>
                <a:schemeClr val="bg1"/>
              </a:solidFill>
            </a:rPr>
            <a:t>Classification</a:t>
          </a:r>
          <a:endParaRPr lang="en-US" sz="2800" dirty="0"/>
        </a:p>
      </dgm:t>
    </dgm:pt>
    <dgm:pt modelId="{8D258718-FFF2-8F45-8807-A8E774244770}" type="parTrans" cxnId="{F1A7D70A-7513-6D4E-A64B-B1033DE70FC5}">
      <dgm:prSet/>
      <dgm:spPr/>
      <dgm:t>
        <a:bodyPr/>
        <a:lstStyle/>
        <a:p>
          <a:endParaRPr lang="en-US"/>
        </a:p>
      </dgm:t>
    </dgm:pt>
    <dgm:pt modelId="{8EC779C4-CDCB-A641-A2B1-412712A65E30}" type="sibTrans" cxnId="{F1A7D70A-7513-6D4E-A64B-B1033DE70FC5}">
      <dgm:prSet/>
      <dgm:spPr/>
      <dgm:t>
        <a:bodyPr/>
        <a:lstStyle/>
        <a:p>
          <a:endParaRPr lang="en-US"/>
        </a:p>
      </dgm:t>
    </dgm:pt>
    <dgm:pt modelId="{E738BFC5-72F3-9042-9BD8-9EA4DEB8650F}">
      <dgm:prSet phldrT="[Text]" custT="1"/>
      <dgm:spPr/>
      <dgm:t>
        <a:bodyPr/>
        <a:lstStyle/>
        <a:p>
          <a:pPr algn="ctr"/>
          <a:r>
            <a:rPr lang="en-US" sz="2400" b="1" dirty="0">
              <a:solidFill>
                <a:schemeClr val="bg1"/>
              </a:solidFill>
            </a:rPr>
            <a:t>PCA</a:t>
          </a:r>
          <a:endParaRPr lang="en-US" sz="2800" b="1" dirty="0">
            <a:solidFill>
              <a:schemeClr val="bg1"/>
            </a:solidFill>
          </a:endParaRPr>
        </a:p>
      </dgm:t>
    </dgm:pt>
    <dgm:pt modelId="{6BA9940A-F801-1C43-8716-2659BC31ED2C}" type="parTrans" cxnId="{C9C59910-94AB-E140-B292-CDFF2E2DBF4F}">
      <dgm:prSet/>
      <dgm:spPr/>
      <dgm:t>
        <a:bodyPr/>
        <a:lstStyle/>
        <a:p>
          <a:endParaRPr lang="en-US"/>
        </a:p>
      </dgm:t>
    </dgm:pt>
    <dgm:pt modelId="{0BB9D867-1973-EC4C-B664-AEA79965756E}" type="sibTrans" cxnId="{C9C59910-94AB-E140-B292-CDFF2E2DBF4F}">
      <dgm:prSet/>
      <dgm:spPr/>
      <dgm:t>
        <a:bodyPr/>
        <a:lstStyle/>
        <a:p>
          <a:endParaRPr lang="en-US"/>
        </a:p>
      </dgm:t>
    </dgm:pt>
    <dgm:pt modelId="{12036BBF-5F70-C44F-9767-98911C2D3304}">
      <dgm:prSet custT="1"/>
      <dgm:spPr/>
      <dgm:t>
        <a:bodyPr/>
        <a:lstStyle/>
        <a:p>
          <a:r>
            <a:rPr lang="en-US" sz="2400" b="1" dirty="0">
              <a:solidFill>
                <a:schemeClr val="bg1"/>
              </a:solidFill>
            </a:rPr>
            <a:t>Scaling</a:t>
          </a:r>
          <a:endParaRPr lang="en-US" sz="1500" b="1" dirty="0">
            <a:solidFill>
              <a:schemeClr val="bg1"/>
            </a:solidFill>
          </a:endParaRPr>
        </a:p>
      </dgm:t>
    </dgm:pt>
    <dgm:pt modelId="{D41FDBCE-DB65-1741-963F-8477C0388218}" type="parTrans" cxnId="{C74CAF69-CAD4-8A4B-B398-960F9B8C3372}">
      <dgm:prSet/>
      <dgm:spPr/>
      <dgm:t>
        <a:bodyPr/>
        <a:lstStyle/>
        <a:p>
          <a:endParaRPr lang="en-US"/>
        </a:p>
      </dgm:t>
    </dgm:pt>
    <dgm:pt modelId="{E63FF49A-8241-A24F-A8C8-0CC659730C29}" type="sibTrans" cxnId="{C74CAF69-CAD4-8A4B-B398-960F9B8C3372}">
      <dgm:prSet/>
      <dgm:spPr/>
      <dgm:t>
        <a:bodyPr/>
        <a:lstStyle/>
        <a:p>
          <a:endParaRPr lang="en-US"/>
        </a:p>
      </dgm:t>
    </dgm:pt>
    <dgm:pt modelId="{58825550-7EEF-DE42-8D64-2E3FBDE52B5B}">
      <dgm:prSet custT="1"/>
      <dgm:spPr/>
      <dgm:t>
        <a:bodyPr/>
        <a:lstStyle/>
        <a:p>
          <a:r>
            <a:rPr lang="en-US" sz="2400" b="1" dirty="0">
              <a:solidFill>
                <a:schemeClr val="bg1"/>
              </a:solidFill>
            </a:rPr>
            <a:t>Regression</a:t>
          </a:r>
        </a:p>
      </dgm:t>
    </dgm:pt>
    <dgm:pt modelId="{57672BA2-5BCE-B346-9562-4971EA4FEAD9}" type="parTrans" cxnId="{43D35C1F-3656-184A-A920-F89D250A170A}">
      <dgm:prSet/>
      <dgm:spPr/>
      <dgm:t>
        <a:bodyPr/>
        <a:lstStyle/>
        <a:p>
          <a:endParaRPr lang="en-US"/>
        </a:p>
      </dgm:t>
    </dgm:pt>
    <dgm:pt modelId="{BDB00DBA-97D0-E749-A541-EAFF735A50D9}" type="sibTrans" cxnId="{43D35C1F-3656-184A-A920-F89D250A170A}">
      <dgm:prSet/>
      <dgm:spPr/>
      <dgm:t>
        <a:bodyPr/>
        <a:lstStyle/>
        <a:p>
          <a:endParaRPr lang="en-US"/>
        </a:p>
      </dgm:t>
    </dgm:pt>
    <dgm:pt modelId="{50363A08-1139-3244-9691-6ECC7547A5D4}" type="pres">
      <dgm:prSet presAssocID="{4495C495-3E3F-644B-BA72-3E60B100BFB6}" presName="Name0" presStyleCnt="0">
        <dgm:presLayoutVars>
          <dgm:dir/>
          <dgm:animLvl val="lvl"/>
          <dgm:resizeHandles val="exact"/>
        </dgm:presLayoutVars>
      </dgm:prSet>
      <dgm:spPr/>
    </dgm:pt>
    <dgm:pt modelId="{6546C1B5-E391-E94D-9D68-C7D9B55D8D61}" type="pres">
      <dgm:prSet presAssocID="{19485B70-C3D1-214D-8D1B-C40A8E146C8D}" presName="parTxOnly" presStyleLbl="node1" presStyleIdx="0" presStyleCnt="5" custScaleX="118495">
        <dgm:presLayoutVars>
          <dgm:chMax val="0"/>
          <dgm:chPref val="0"/>
          <dgm:bulletEnabled val="1"/>
        </dgm:presLayoutVars>
      </dgm:prSet>
      <dgm:spPr/>
    </dgm:pt>
    <dgm:pt modelId="{1402998B-2B2C-F143-A104-CBB659F36ADE}" type="pres">
      <dgm:prSet presAssocID="{CE0EEE31-75D5-024C-9F8B-3DB646C5CCAE}" presName="parTxOnlySpace" presStyleCnt="0"/>
      <dgm:spPr/>
    </dgm:pt>
    <dgm:pt modelId="{B4BD94AF-EB25-2F40-B9E9-05D4E1B07D1A}" type="pres">
      <dgm:prSet presAssocID="{12036BBF-5F70-C44F-9767-98911C2D3304}" presName="parTxOnly" presStyleLbl="node1" presStyleIdx="1" presStyleCnt="5" custScaleX="147096">
        <dgm:presLayoutVars>
          <dgm:chMax val="0"/>
          <dgm:chPref val="0"/>
          <dgm:bulletEnabled val="1"/>
        </dgm:presLayoutVars>
      </dgm:prSet>
      <dgm:spPr/>
    </dgm:pt>
    <dgm:pt modelId="{AC9839A0-F0D7-DA41-A0A5-39351383C426}" type="pres">
      <dgm:prSet presAssocID="{E63FF49A-8241-A24F-A8C8-0CC659730C29}" presName="parTxOnlySpace" presStyleCnt="0"/>
      <dgm:spPr/>
    </dgm:pt>
    <dgm:pt modelId="{813C75A9-4A6E-DB4A-91DA-527CDCFE7F09}" type="pres">
      <dgm:prSet presAssocID="{58825550-7EEF-DE42-8D64-2E3FBDE52B5B}" presName="parTxOnly" presStyleLbl="node1" presStyleIdx="2" presStyleCnt="5" custScaleX="204328">
        <dgm:presLayoutVars>
          <dgm:chMax val="0"/>
          <dgm:chPref val="0"/>
          <dgm:bulletEnabled val="1"/>
        </dgm:presLayoutVars>
      </dgm:prSet>
      <dgm:spPr/>
    </dgm:pt>
    <dgm:pt modelId="{C6B60AE9-CF44-8646-A473-918EE9DE766D}" type="pres">
      <dgm:prSet presAssocID="{BDB00DBA-97D0-E749-A541-EAFF735A50D9}" presName="parTxOnlySpace" presStyleCnt="0"/>
      <dgm:spPr/>
    </dgm:pt>
    <dgm:pt modelId="{8A5763C0-F8FE-1C45-B5A1-600A8886275A}" type="pres">
      <dgm:prSet presAssocID="{4BF5B225-3565-C140-90B3-0ACDD43076B0}" presName="parTxOnly" presStyleLbl="node1" presStyleIdx="3" presStyleCnt="5" custScaleX="209390" custLinFactNeighborX="0">
        <dgm:presLayoutVars>
          <dgm:chMax val="0"/>
          <dgm:chPref val="0"/>
          <dgm:bulletEnabled val="1"/>
        </dgm:presLayoutVars>
      </dgm:prSet>
      <dgm:spPr/>
    </dgm:pt>
    <dgm:pt modelId="{9FFE54F0-C710-574A-B618-E28A667F4FC7}" type="pres">
      <dgm:prSet presAssocID="{8EC779C4-CDCB-A641-A2B1-412712A65E30}" presName="parTxOnlySpace" presStyleCnt="0"/>
      <dgm:spPr/>
    </dgm:pt>
    <dgm:pt modelId="{520FBAF7-0B84-6146-922B-17F6CD40186F}" type="pres">
      <dgm:prSet presAssocID="{E738BFC5-72F3-9042-9BD8-9EA4DEB8650F}" presName="parTxOnly" presStyleLbl="node1" presStyleIdx="4" presStyleCnt="5" custScaleX="120432">
        <dgm:presLayoutVars>
          <dgm:chMax val="0"/>
          <dgm:chPref val="0"/>
          <dgm:bulletEnabled val="1"/>
        </dgm:presLayoutVars>
      </dgm:prSet>
      <dgm:spPr/>
    </dgm:pt>
  </dgm:ptLst>
  <dgm:cxnLst>
    <dgm:cxn modelId="{1612A502-EC28-7D48-BD98-2FCAEF04DA2B}" type="presOf" srcId="{4BF5B225-3565-C140-90B3-0ACDD43076B0}" destId="{8A5763C0-F8FE-1C45-B5A1-600A8886275A}" srcOrd="0" destOrd="0" presId="urn:microsoft.com/office/officeart/2005/8/layout/chevron1"/>
    <dgm:cxn modelId="{F1A7D70A-7513-6D4E-A64B-B1033DE70FC5}" srcId="{4495C495-3E3F-644B-BA72-3E60B100BFB6}" destId="{4BF5B225-3565-C140-90B3-0ACDD43076B0}" srcOrd="3" destOrd="0" parTransId="{8D258718-FFF2-8F45-8807-A8E774244770}" sibTransId="{8EC779C4-CDCB-A641-A2B1-412712A65E30}"/>
    <dgm:cxn modelId="{C9C59910-94AB-E140-B292-CDFF2E2DBF4F}" srcId="{4495C495-3E3F-644B-BA72-3E60B100BFB6}" destId="{E738BFC5-72F3-9042-9BD8-9EA4DEB8650F}" srcOrd="4" destOrd="0" parTransId="{6BA9940A-F801-1C43-8716-2659BC31ED2C}" sibTransId="{0BB9D867-1973-EC4C-B664-AEA79965756E}"/>
    <dgm:cxn modelId="{43D35C1F-3656-184A-A920-F89D250A170A}" srcId="{4495C495-3E3F-644B-BA72-3E60B100BFB6}" destId="{58825550-7EEF-DE42-8D64-2E3FBDE52B5B}" srcOrd="2" destOrd="0" parTransId="{57672BA2-5BCE-B346-9562-4971EA4FEAD9}" sibTransId="{BDB00DBA-97D0-E749-A541-EAFF735A50D9}"/>
    <dgm:cxn modelId="{37E96924-F405-6F4D-AB9C-83C33B84BB12}" srcId="{4495C495-3E3F-644B-BA72-3E60B100BFB6}" destId="{19485B70-C3D1-214D-8D1B-C40A8E146C8D}" srcOrd="0" destOrd="0" parTransId="{EFA6D1B7-54E4-6940-957F-733552841E6E}" sibTransId="{CE0EEE31-75D5-024C-9F8B-3DB646C5CCAE}"/>
    <dgm:cxn modelId="{A3C6D658-2EBE-4140-A65D-5A07B630CEE4}" type="presOf" srcId="{12036BBF-5F70-C44F-9767-98911C2D3304}" destId="{B4BD94AF-EB25-2F40-B9E9-05D4E1B07D1A}" srcOrd="0" destOrd="0" presId="urn:microsoft.com/office/officeart/2005/8/layout/chevron1"/>
    <dgm:cxn modelId="{C74CAF69-CAD4-8A4B-B398-960F9B8C3372}" srcId="{4495C495-3E3F-644B-BA72-3E60B100BFB6}" destId="{12036BBF-5F70-C44F-9767-98911C2D3304}" srcOrd="1" destOrd="0" parTransId="{D41FDBCE-DB65-1741-963F-8477C0388218}" sibTransId="{E63FF49A-8241-A24F-A8C8-0CC659730C29}"/>
    <dgm:cxn modelId="{4156D088-7C93-4E4D-A7ED-FCBC54C35EAF}" type="presOf" srcId="{E738BFC5-72F3-9042-9BD8-9EA4DEB8650F}" destId="{520FBAF7-0B84-6146-922B-17F6CD40186F}" srcOrd="0" destOrd="0" presId="urn:microsoft.com/office/officeart/2005/8/layout/chevron1"/>
    <dgm:cxn modelId="{074744B9-1EB2-504A-AC62-74214EC0E3B6}" type="presOf" srcId="{19485B70-C3D1-214D-8D1B-C40A8E146C8D}" destId="{6546C1B5-E391-E94D-9D68-C7D9B55D8D61}" srcOrd="0" destOrd="0" presId="urn:microsoft.com/office/officeart/2005/8/layout/chevron1"/>
    <dgm:cxn modelId="{1B206EBF-6BD4-CB41-A0FA-47E238246857}" type="presOf" srcId="{4495C495-3E3F-644B-BA72-3E60B100BFB6}" destId="{50363A08-1139-3244-9691-6ECC7547A5D4}" srcOrd="0" destOrd="0" presId="urn:microsoft.com/office/officeart/2005/8/layout/chevron1"/>
    <dgm:cxn modelId="{5A91D7C0-4F00-0E46-BD79-F98F62046D4A}" type="presOf" srcId="{58825550-7EEF-DE42-8D64-2E3FBDE52B5B}" destId="{813C75A9-4A6E-DB4A-91DA-527CDCFE7F09}" srcOrd="0" destOrd="0" presId="urn:microsoft.com/office/officeart/2005/8/layout/chevron1"/>
    <dgm:cxn modelId="{C868A086-BCFA-244E-B365-EDE988BA9B1C}" type="presParOf" srcId="{50363A08-1139-3244-9691-6ECC7547A5D4}" destId="{6546C1B5-E391-E94D-9D68-C7D9B55D8D61}" srcOrd="0" destOrd="0" presId="urn:microsoft.com/office/officeart/2005/8/layout/chevron1"/>
    <dgm:cxn modelId="{9C132488-47E4-0C47-89B1-920491731D17}" type="presParOf" srcId="{50363A08-1139-3244-9691-6ECC7547A5D4}" destId="{1402998B-2B2C-F143-A104-CBB659F36ADE}" srcOrd="1" destOrd="0" presId="urn:microsoft.com/office/officeart/2005/8/layout/chevron1"/>
    <dgm:cxn modelId="{D1BE4A16-D3A5-8B4F-9A5B-D1B9F5079168}" type="presParOf" srcId="{50363A08-1139-3244-9691-6ECC7547A5D4}" destId="{B4BD94AF-EB25-2F40-B9E9-05D4E1B07D1A}" srcOrd="2" destOrd="0" presId="urn:microsoft.com/office/officeart/2005/8/layout/chevron1"/>
    <dgm:cxn modelId="{9C3C0D13-41A6-9D45-8B69-414CD1EDF440}" type="presParOf" srcId="{50363A08-1139-3244-9691-6ECC7547A5D4}" destId="{AC9839A0-F0D7-DA41-A0A5-39351383C426}" srcOrd="3" destOrd="0" presId="urn:microsoft.com/office/officeart/2005/8/layout/chevron1"/>
    <dgm:cxn modelId="{CF9CB22B-E77A-0B48-8969-5D7ADC065611}" type="presParOf" srcId="{50363A08-1139-3244-9691-6ECC7547A5D4}" destId="{813C75A9-4A6E-DB4A-91DA-527CDCFE7F09}" srcOrd="4" destOrd="0" presId="urn:microsoft.com/office/officeart/2005/8/layout/chevron1"/>
    <dgm:cxn modelId="{F92AAB62-381C-CB4B-BD8D-75A2E868FCA8}" type="presParOf" srcId="{50363A08-1139-3244-9691-6ECC7547A5D4}" destId="{C6B60AE9-CF44-8646-A473-918EE9DE766D}" srcOrd="5" destOrd="0" presId="urn:microsoft.com/office/officeart/2005/8/layout/chevron1"/>
    <dgm:cxn modelId="{C12954FD-53AD-0C46-910A-0D117F314BAE}" type="presParOf" srcId="{50363A08-1139-3244-9691-6ECC7547A5D4}" destId="{8A5763C0-F8FE-1C45-B5A1-600A8886275A}" srcOrd="6" destOrd="0" presId="urn:microsoft.com/office/officeart/2005/8/layout/chevron1"/>
    <dgm:cxn modelId="{B93AAB62-60DB-9341-B84A-CF5E296CF9DD}" type="presParOf" srcId="{50363A08-1139-3244-9691-6ECC7547A5D4}" destId="{9FFE54F0-C710-574A-B618-E28A667F4FC7}" srcOrd="7" destOrd="0" presId="urn:microsoft.com/office/officeart/2005/8/layout/chevron1"/>
    <dgm:cxn modelId="{7A28C3A9-60D9-B74B-86A0-82491051185C}" type="presParOf" srcId="{50363A08-1139-3244-9691-6ECC7547A5D4}" destId="{520FBAF7-0B84-6146-922B-17F6CD40186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6C1B5-E391-E94D-9D68-C7D9B55D8D61}">
      <dsp:nvSpPr>
        <dsp:cNvPr id="0" name=""/>
        <dsp:cNvSpPr/>
      </dsp:nvSpPr>
      <dsp:spPr>
        <a:xfrm>
          <a:off x="1258" y="225311"/>
          <a:ext cx="1614265"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EDA</a:t>
          </a:r>
          <a:endParaRPr lang="en-US" sz="2800" b="1" kern="1200" dirty="0">
            <a:solidFill>
              <a:schemeClr val="bg1"/>
            </a:solidFill>
          </a:endParaRPr>
        </a:p>
      </dsp:txBody>
      <dsp:txXfrm>
        <a:off x="273719" y="225311"/>
        <a:ext cx="1069343" cy="544922"/>
      </dsp:txXfrm>
    </dsp:sp>
    <dsp:sp modelId="{B4BD94AF-EB25-2F40-B9E9-05D4E1B07D1A}">
      <dsp:nvSpPr>
        <dsp:cNvPr id="0" name=""/>
        <dsp:cNvSpPr/>
      </dsp:nvSpPr>
      <dsp:spPr>
        <a:xfrm>
          <a:off x="1479293" y="225311"/>
          <a:ext cx="2003898"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Scaling</a:t>
          </a:r>
          <a:endParaRPr lang="en-US" sz="1500" b="1" kern="1200" dirty="0">
            <a:solidFill>
              <a:schemeClr val="bg1"/>
            </a:solidFill>
          </a:endParaRPr>
        </a:p>
      </dsp:txBody>
      <dsp:txXfrm>
        <a:off x="1751754" y="225311"/>
        <a:ext cx="1458976" cy="544922"/>
      </dsp:txXfrm>
    </dsp:sp>
    <dsp:sp modelId="{813C75A9-4A6E-DB4A-91DA-527CDCFE7F09}">
      <dsp:nvSpPr>
        <dsp:cNvPr id="0" name=""/>
        <dsp:cNvSpPr/>
      </dsp:nvSpPr>
      <dsp:spPr>
        <a:xfrm>
          <a:off x="3346961" y="225311"/>
          <a:ext cx="2783573"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Regression</a:t>
          </a:r>
        </a:p>
      </dsp:txBody>
      <dsp:txXfrm>
        <a:off x="3619422" y="225311"/>
        <a:ext cx="2238651" cy="544922"/>
      </dsp:txXfrm>
    </dsp:sp>
    <dsp:sp modelId="{8A5763C0-F8FE-1C45-B5A1-600A8886275A}">
      <dsp:nvSpPr>
        <dsp:cNvPr id="0" name=""/>
        <dsp:cNvSpPr/>
      </dsp:nvSpPr>
      <dsp:spPr>
        <a:xfrm>
          <a:off x="5994304" y="225311"/>
          <a:ext cx="2852533"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Classification</a:t>
          </a:r>
          <a:endParaRPr lang="en-US" sz="2800" kern="1200" dirty="0"/>
        </a:p>
      </dsp:txBody>
      <dsp:txXfrm>
        <a:off x="6266765" y="225311"/>
        <a:ext cx="2307611" cy="544922"/>
      </dsp:txXfrm>
    </dsp:sp>
    <dsp:sp modelId="{520FBAF7-0B84-6146-922B-17F6CD40186F}">
      <dsp:nvSpPr>
        <dsp:cNvPr id="0" name=""/>
        <dsp:cNvSpPr/>
      </dsp:nvSpPr>
      <dsp:spPr>
        <a:xfrm>
          <a:off x="8710607" y="225311"/>
          <a:ext cx="1640653"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PCA</a:t>
          </a:r>
          <a:endParaRPr lang="en-US" sz="2800" b="1" kern="1200" dirty="0">
            <a:solidFill>
              <a:schemeClr val="bg1"/>
            </a:solidFill>
          </a:endParaRPr>
        </a:p>
      </dsp:txBody>
      <dsp:txXfrm>
        <a:off x="8983068" y="225311"/>
        <a:ext cx="1095731" cy="544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6C1B5-E391-E94D-9D68-C7D9B55D8D61}">
      <dsp:nvSpPr>
        <dsp:cNvPr id="0" name=""/>
        <dsp:cNvSpPr/>
      </dsp:nvSpPr>
      <dsp:spPr>
        <a:xfrm>
          <a:off x="1258" y="225311"/>
          <a:ext cx="1614265"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EDA</a:t>
          </a:r>
          <a:endParaRPr lang="en-US" sz="2800" b="1" kern="1200" dirty="0">
            <a:solidFill>
              <a:schemeClr val="bg1"/>
            </a:solidFill>
          </a:endParaRPr>
        </a:p>
      </dsp:txBody>
      <dsp:txXfrm>
        <a:off x="273719" y="225311"/>
        <a:ext cx="1069343" cy="544922"/>
      </dsp:txXfrm>
    </dsp:sp>
    <dsp:sp modelId="{B4BD94AF-EB25-2F40-B9E9-05D4E1B07D1A}">
      <dsp:nvSpPr>
        <dsp:cNvPr id="0" name=""/>
        <dsp:cNvSpPr/>
      </dsp:nvSpPr>
      <dsp:spPr>
        <a:xfrm>
          <a:off x="1479293" y="225311"/>
          <a:ext cx="2003898"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Scaling</a:t>
          </a:r>
          <a:endParaRPr lang="en-US" sz="1500" b="1" kern="1200" dirty="0">
            <a:solidFill>
              <a:schemeClr val="bg1"/>
            </a:solidFill>
          </a:endParaRPr>
        </a:p>
      </dsp:txBody>
      <dsp:txXfrm>
        <a:off x="1751754" y="225311"/>
        <a:ext cx="1458976" cy="544922"/>
      </dsp:txXfrm>
    </dsp:sp>
    <dsp:sp modelId="{813C75A9-4A6E-DB4A-91DA-527CDCFE7F09}">
      <dsp:nvSpPr>
        <dsp:cNvPr id="0" name=""/>
        <dsp:cNvSpPr/>
      </dsp:nvSpPr>
      <dsp:spPr>
        <a:xfrm>
          <a:off x="3346961" y="225311"/>
          <a:ext cx="2783573"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Regression</a:t>
          </a:r>
        </a:p>
      </dsp:txBody>
      <dsp:txXfrm>
        <a:off x="3619422" y="225311"/>
        <a:ext cx="2238651" cy="544922"/>
      </dsp:txXfrm>
    </dsp:sp>
    <dsp:sp modelId="{8A5763C0-F8FE-1C45-B5A1-600A8886275A}">
      <dsp:nvSpPr>
        <dsp:cNvPr id="0" name=""/>
        <dsp:cNvSpPr/>
      </dsp:nvSpPr>
      <dsp:spPr>
        <a:xfrm>
          <a:off x="5994304" y="225311"/>
          <a:ext cx="2852533"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Classification</a:t>
          </a:r>
          <a:endParaRPr lang="en-US" sz="2800" kern="1200" dirty="0"/>
        </a:p>
      </dsp:txBody>
      <dsp:txXfrm>
        <a:off x="6266765" y="225311"/>
        <a:ext cx="2307611" cy="544922"/>
      </dsp:txXfrm>
    </dsp:sp>
    <dsp:sp modelId="{520FBAF7-0B84-6146-922B-17F6CD40186F}">
      <dsp:nvSpPr>
        <dsp:cNvPr id="0" name=""/>
        <dsp:cNvSpPr/>
      </dsp:nvSpPr>
      <dsp:spPr>
        <a:xfrm>
          <a:off x="8710607" y="225311"/>
          <a:ext cx="1640653" cy="544922"/>
        </a:xfrm>
        <a:prstGeom prst="chevron">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rPr>
            <a:t>PCA</a:t>
          </a:r>
          <a:endParaRPr lang="en-US" sz="2800" b="1" kern="1200" dirty="0">
            <a:solidFill>
              <a:schemeClr val="bg1"/>
            </a:solidFill>
          </a:endParaRPr>
        </a:p>
      </dsp:txBody>
      <dsp:txXfrm>
        <a:off x="8983068" y="225311"/>
        <a:ext cx="1095731" cy="5449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61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835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950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06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56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83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205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655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742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12/24/20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799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12/24/20</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765764640"/>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41" r:id="rId7"/>
    <p:sldLayoutId id="2147483842" r:id="rId8"/>
    <p:sldLayoutId id="2147483843" r:id="rId9"/>
    <p:sldLayoutId id="2147483844"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uciml/breast-cancer-wisconsin-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E901A-D196-A443-9F19-923B811F9EDA}"/>
              </a:ext>
            </a:extLst>
          </p:cNvPr>
          <p:cNvSpPr>
            <a:spLocks noGrp="1"/>
          </p:cNvSpPr>
          <p:nvPr>
            <p:ph type="ctrTitle"/>
          </p:nvPr>
        </p:nvSpPr>
        <p:spPr>
          <a:xfrm>
            <a:off x="14748" y="14748"/>
            <a:ext cx="4988152" cy="5056762"/>
          </a:xfrm>
          <a:ln w="28575">
            <a:solidFill>
              <a:schemeClr val="bg1"/>
            </a:solidFill>
          </a:ln>
        </p:spPr>
        <p:txBody>
          <a:bodyPr anchor="b">
            <a:normAutofit/>
          </a:bodyPr>
          <a:lstStyle/>
          <a:p>
            <a:pPr algn="r"/>
            <a:r>
              <a:rPr lang="en-US" sz="4000" dirty="0">
                <a:solidFill>
                  <a:schemeClr val="bg1"/>
                </a:solidFill>
              </a:rPr>
              <a:t> using ml to Predict Breast Tissue Tumor Malignancy</a:t>
            </a:r>
          </a:p>
        </p:txBody>
      </p:sp>
      <p:sp>
        <p:nvSpPr>
          <p:cNvPr id="3" name="Subtitle 2">
            <a:extLst>
              <a:ext uri="{FF2B5EF4-FFF2-40B4-BE49-F238E27FC236}">
                <a16:creationId xmlns:a16="http://schemas.microsoft.com/office/drawing/2014/main" id="{5A95EFC7-DFA0-0E4D-BB6E-BB2F2B3DF7FB}"/>
              </a:ext>
            </a:extLst>
          </p:cNvPr>
          <p:cNvSpPr>
            <a:spLocks noGrp="1"/>
          </p:cNvSpPr>
          <p:nvPr>
            <p:ph type="subTitle" idx="1"/>
          </p:nvPr>
        </p:nvSpPr>
        <p:spPr>
          <a:xfrm>
            <a:off x="-287871" y="5170453"/>
            <a:ext cx="5276019" cy="990197"/>
          </a:xfrm>
        </p:spPr>
        <p:txBody>
          <a:bodyPr>
            <a:normAutofit/>
          </a:bodyPr>
          <a:lstStyle/>
          <a:p>
            <a:pPr algn="r"/>
            <a:r>
              <a:rPr lang="en-US" sz="2000" i="1" dirty="0">
                <a:solidFill>
                  <a:schemeClr val="bg1"/>
                </a:solidFill>
              </a:rPr>
              <a:t>John Kearns</a:t>
            </a:r>
          </a:p>
        </p:txBody>
      </p:sp>
      <p:pic>
        <p:nvPicPr>
          <p:cNvPr id="6" name="Picture 5" descr="A picture containing pink, building, purple, covered&#10;&#10;Description automatically generated">
            <a:extLst>
              <a:ext uri="{FF2B5EF4-FFF2-40B4-BE49-F238E27FC236}">
                <a16:creationId xmlns:a16="http://schemas.microsoft.com/office/drawing/2014/main" id="{DC3A2DCC-A64D-9346-91E7-D2A99A9DDE66}"/>
              </a:ext>
            </a:extLst>
          </p:cNvPr>
          <p:cNvPicPr>
            <a:picLocks noChangeAspect="1"/>
          </p:cNvPicPr>
          <p:nvPr/>
        </p:nvPicPr>
        <p:blipFill rotWithShape="1">
          <a:blip r:embed="rId2">
            <a:duotone>
              <a:schemeClr val="accent2">
                <a:shade val="45000"/>
                <a:satMod val="135000"/>
              </a:schemeClr>
              <a:prstClr val="white"/>
            </a:duotone>
            <a:alphaModFix amt="51000"/>
          </a:blip>
          <a:srcRect l="11321" r="10113" b="-1"/>
          <a:stretch/>
        </p:blipFill>
        <p:spPr>
          <a:xfrm>
            <a:off x="5457027" y="10"/>
            <a:ext cx="6734973" cy="6857990"/>
          </a:xfrm>
          <a:prstGeom prst="rect">
            <a:avLst/>
          </a:prstGeom>
        </p:spPr>
      </p:pic>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521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9389" y="169592"/>
            <a:ext cx="8275857" cy="761659"/>
          </a:xfrm>
        </p:spPr>
        <p:txBody>
          <a:bodyPr vert="horz" lIns="91440" tIns="45720" rIns="91440" bIns="45720" rtlCol="0" anchor="b">
            <a:noAutofit/>
          </a:bodyPr>
          <a:lstStyle/>
          <a:p>
            <a:r>
              <a:rPr lang="en-US" sz="4000" b="1" i="0" kern="1200" cap="all" baseline="0" dirty="0">
                <a:solidFill>
                  <a:schemeClr val="tx1">
                    <a:lumMod val="50000"/>
                    <a:lumOff val="50000"/>
                  </a:schemeClr>
                </a:solidFill>
                <a:latin typeface="+mj-lt"/>
                <a:ea typeface="+mj-ea"/>
                <a:cs typeface="+mj-cs"/>
              </a:rPr>
              <a:t>Logistic Regression model</a:t>
            </a:r>
          </a:p>
        </p:txBody>
      </p:sp>
      <p:sp>
        <p:nvSpPr>
          <p:cNvPr id="3" name="TextBox 2">
            <a:extLst>
              <a:ext uri="{FF2B5EF4-FFF2-40B4-BE49-F238E27FC236}">
                <a16:creationId xmlns:a16="http://schemas.microsoft.com/office/drawing/2014/main" id="{0B4C13C2-91FA-6F4D-95EF-6A57D4F4E74B}"/>
              </a:ext>
            </a:extLst>
          </p:cNvPr>
          <p:cNvSpPr txBox="1"/>
          <p:nvPr/>
        </p:nvSpPr>
        <p:spPr>
          <a:xfrm>
            <a:off x="869471" y="931251"/>
            <a:ext cx="11071274" cy="1200329"/>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After importing the LogisticRegression, and train_test_split functions from </a:t>
            </a:r>
            <a:r>
              <a:rPr lang="en-US" b="1" dirty="0">
                <a:solidFill>
                  <a:srgbClr val="00B050"/>
                </a:solidFill>
                <a:latin typeface="Courier New" panose="02070309020205020404" pitchFamily="49" charset="0"/>
                <a:cs typeface="Courier New" panose="02070309020205020404" pitchFamily="49" charset="0"/>
              </a:rPr>
              <a:t>sklearn </a:t>
            </a:r>
            <a:r>
              <a:rPr lang="en-US" dirty="0">
                <a:solidFill>
                  <a:schemeClr val="tx1">
                    <a:lumMod val="65000"/>
                    <a:lumOff val="35000"/>
                  </a:schemeClr>
                </a:solidFill>
                <a:cs typeface="Courier New" panose="02070309020205020404" pitchFamily="49" charset="0"/>
              </a:rPr>
              <a:t>I set the parameters for</a:t>
            </a:r>
            <a:r>
              <a:rPr lang="en-US" b="1" dirty="0">
                <a:solidFill>
                  <a:srgbClr val="00B050"/>
                </a:solidFill>
                <a:latin typeface="Courier New" panose="02070309020205020404" pitchFamily="49" charset="0"/>
                <a:cs typeface="Courier New" panose="02070309020205020404" pitchFamily="49" charset="0"/>
              </a:rPr>
              <a:t> </a:t>
            </a:r>
            <a:r>
              <a:rPr lang="en-US" dirty="0">
                <a:solidFill>
                  <a:schemeClr val="tx1">
                    <a:lumMod val="65000"/>
                    <a:lumOff val="35000"/>
                  </a:schemeClr>
                </a:solidFill>
                <a:cs typeface="Courier New" panose="02070309020205020404" pitchFamily="49" charset="0"/>
              </a:rPr>
              <a:t>the model.</a:t>
            </a:r>
          </a:p>
          <a:p>
            <a:endParaRPr lang="en-US" dirty="0">
              <a:solidFill>
                <a:schemeClr val="tx1">
                  <a:lumMod val="65000"/>
                  <a:lumOff val="35000"/>
                </a:schemeClr>
              </a:solidFill>
              <a:cs typeface="Courier New" panose="02070309020205020404" pitchFamily="49" charset="0"/>
            </a:endParaRPr>
          </a:p>
          <a:p>
            <a:r>
              <a:rPr lang="en-US" b="1" dirty="0">
                <a:solidFill>
                  <a:schemeClr val="tx1">
                    <a:lumMod val="65000"/>
                    <a:lumOff val="35000"/>
                  </a:schemeClr>
                </a:solidFill>
                <a:cs typeface="Courier New" panose="02070309020205020404" pitchFamily="49" charset="0"/>
              </a:rPr>
              <a:t>Assigning training and test variables, splitting the dataset</a:t>
            </a:r>
            <a:endParaRPr lang="en-US" dirty="0">
              <a:solidFill>
                <a:schemeClr val="tx1">
                  <a:lumMod val="65000"/>
                  <a:lumOff val="35000"/>
                </a:schemeClr>
              </a:solidFill>
            </a:endParaRPr>
          </a:p>
        </p:txBody>
      </p:sp>
      <p:pic>
        <p:nvPicPr>
          <p:cNvPr id="5" name="Picture 4" descr="A picture containing graphical user interface, text&#10;&#10;Description automatically generated">
            <a:extLst>
              <a:ext uri="{FF2B5EF4-FFF2-40B4-BE49-F238E27FC236}">
                <a16:creationId xmlns:a16="http://schemas.microsoft.com/office/drawing/2014/main" id="{520DBB61-4DDA-4344-BB93-67CA982A0BE9}"/>
              </a:ext>
            </a:extLst>
          </p:cNvPr>
          <p:cNvPicPr>
            <a:picLocks noChangeAspect="1"/>
          </p:cNvPicPr>
          <p:nvPr/>
        </p:nvPicPr>
        <p:blipFill>
          <a:blip r:embed="rId2"/>
          <a:stretch>
            <a:fillRect/>
          </a:stretch>
        </p:blipFill>
        <p:spPr>
          <a:xfrm>
            <a:off x="948208" y="2131580"/>
            <a:ext cx="10559845" cy="1939991"/>
          </a:xfrm>
          <a:prstGeom prst="rect">
            <a:avLst/>
          </a:prstGeom>
        </p:spPr>
      </p:pic>
      <p:sp>
        <p:nvSpPr>
          <p:cNvPr id="6" name="TextBox 5">
            <a:extLst>
              <a:ext uri="{FF2B5EF4-FFF2-40B4-BE49-F238E27FC236}">
                <a16:creationId xmlns:a16="http://schemas.microsoft.com/office/drawing/2014/main" id="{9F7D0827-973D-FA47-AA15-2CC70BD50BB0}"/>
              </a:ext>
            </a:extLst>
          </p:cNvPr>
          <p:cNvSpPr txBox="1"/>
          <p:nvPr/>
        </p:nvSpPr>
        <p:spPr>
          <a:xfrm>
            <a:off x="948208" y="4071571"/>
            <a:ext cx="8431766" cy="369332"/>
          </a:xfrm>
          <a:prstGeom prst="rect">
            <a:avLst/>
          </a:prstGeom>
          <a:noFill/>
        </p:spPr>
        <p:txBody>
          <a:bodyPr wrap="square" rtlCol="0">
            <a:spAutoFit/>
          </a:bodyPr>
          <a:lstStyle/>
          <a:p>
            <a:r>
              <a:rPr lang="en-US" b="1" dirty="0">
                <a:solidFill>
                  <a:schemeClr val="tx1">
                    <a:lumMod val="65000"/>
                    <a:lumOff val="35000"/>
                  </a:schemeClr>
                </a:solidFill>
                <a:cs typeface="Courier New" panose="02070309020205020404" pitchFamily="49" charset="0"/>
              </a:rPr>
              <a:t>Instantiate and fit the model</a:t>
            </a:r>
            <a:endParaRPr lang="en-US" dirty="0">
              <a:solidFill>
                <a:schemeClr val="tx1">
                  <a:lumMod val="65000"/>
                  <a:lumOff val="35000"/>
                </a:schemeClr>
              </a:solidFill>
            </a:endParaRPr>
          </a:p>
        </p:txBody>
      </p:sp>
      <p:sp>
        <p:nvSpPr>
          <p:cNvPr id="7" name="Rectangle 6">
            <a:extLst>
              <a:ext uri="{FF2B5EF4-FFF2-40B4-BE49-F238E27FC236}">
                <a16:creationId xmlns:a16="http://schemas.microsoft.com/office/drawing/2014/main" id="{BB8194CD-065D-EE47-BA58-274D947B7818}"/>
              </a:ext>
            </a:extLst>
          </p:cNvPr>
          <p:cNvSpPr/>
          <p:nvPr/>
        </p:nvSpPr>
        <p:spPr>
          <a:xfrm>
            <a:off x="948207" y="5114509"/>
            <a:ext cx="7871327" cy="369332"/>
          </a:xfrm>
          <a:prstGeom prst="rect">
            <a:avLst/>
          </a:prstGeom>
        </p:spPr>
        <p:txBody>
          <a:bodyPr wrap="square">
            <a:spAutoFit/>
          </a:bodyPr>
          <a:lstStyle/>
          <a:p>
            <a:r>
              <a:rPr lang="en-US" b="1" dirty="0">
                <a:solidFill>
                  <a:schemeClr val="tx1">
                    <a:lumMod val="65000"/>
                    <a:lumOff val="35000"/>
                  </a:schemeClr>
                </a:solidFill>
                <a:cs typeface="Courier New" panose="02070309020205020404" pitchFamily="49" charset="0"/>
              </a:rPr>
              <a:t>How did it perform?</a:t>
            </a:r>
            <a:endParaRPr lang="en-US" dirty="0">
              <a:solidFill>
                <a:schemeClr val="tx1">
                  <a:lumMod val="65000"/>
                  <a:lumOff val="35000"/>
                </a:schemeClr>
              </a:solidFill>
            </a:endParaRPr>
          </a:p>
        </p:txBody>
      </p:sp>
      <p:pic>
        <p:nvPicPr>
          <p:cNvPr id="9" name="Picture 8" descr="Graphical user interface, text, application, email&#10;&#10;Description automatically generated">
            <a:extLst>
              <a:ext uri="{FF2B5EF4-FFF2-40B4-BE49-F238E27FC236}">
                <a16:creationId xmlns:a16="http://schemas.microsoft.com/office/drawing/2014/main" id="{4D9CE5FC-65F1-EB41-B094-B7811186C11C}"/>
              </a:ext>
            </a:extLst>
          </p:cNvPr>
          <p:cNvPicPr>
            <a:picLocks noChangeAspect="1"/>
          </p:cNvPicPr>
          <p:nvPr/>
        </p:nvPicPr>
        <p:blipFill rotWithShape="1">
          <a:blip r:embed="rId3"/>
          <a:srcRect b="32985"/>
          <a:stretch/>
        </p:blipFill>
        <p:spPr>
          <a:xfrm>
            <a:off x="962030" y="4406897"/>
            <a:ext cx="3848100" cy="765982"/>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5C36DBBE-3399-9E48-831E-33AD4D1E6313}"/>
              </a:ext>
            </a:extLst>
          </p:cNvPr>
          <p:cNvPicPr>
            <a:picLocks noChangeAspect="1"/>
          </p:cNvPicPr>
          <p:nvPr/>
        </p:nvPicPr>
        <p:blipFill>
          <a:blip r:embed="rId4"/>
          <a:stretch>
            <a:fillRect/>
          </a:stretch>
        </p:blipFill>
        <p:spPr>
          <a:xfrm>
            <a:off x="998491" y="5418781"/>
            <a:ext cx="4165600" cy="914400"/>
          </a:xfrm>
          <a:prstGeom prst="rect">
            <a:avLst/>
          </a:prstGeom>
        </p:spPr>
      </p:pic>
      <p:sp>
        <p:nvSpPr>
          <p:cNvPr id="12" name="Rectangle 11">
            <a:extLst>
              <a:ext uri="{FF2B5EF4-FFF2-40B4-BE49-F238E27FC236}">
                <a16:creationId xmlns:a16="http://schemas.microsoft.com/office/drawing/2014/main" id="{D6DF4742-E694-F147-889A-C5D9F39D00C4}"/>
              </a:ext>
            </a:extLst>
          </p:cNvPr>
          <p:cNvSpPr/>
          <p:nvPr/>
        </p:nvSpPr>
        <p:spPr>
          <a:xfrm>
            <a:off x="948207" y="6304593"/>
            <a:ext cx="1170039" cy="307777"/>
          </a:xfrm>
          <a:prstGeom prst="rect">
            <a:avLst/>
          </a:prstGeom>
        </p:spPr>
        <p:txBody>
          <a:bodyPr wrap="square">
            <a:spAutoFit/>
          </a:bodyPr>
          <a:lstStyle/>
          <a:p>
            <a:r>
              <a:rPr lang="en-US" sz="1400" i="1" dirty="0"/>
              <a:t>Not bad!</a:t>
            </a:r>
          </a:p>
        </p:txBody>
      </p:sp>
    </p:spTree>
    <p:extLst>
      <p:ext uri="{BB962C8B-B14F-4D97-AF65-F5344CB8AC3E}">
        <p14:creationId xmlns:p14="http://schemas.microsoft.com/office/powerpoint/2010/main" val="3620643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9389" y="169593"/>
            <a:ext cx="8275857" cy="761659"/>
          </a:xfrm>
        </p:spPr>
        <p:txBody>
          <a:bodyPr vert="horz" lIns="91440" tIns="45720" rIns="91440" bIns="45720" rtlCol="0" anchor="b">
            <a:noAutofit/>
          </a:bodyPr>
          <a:lstStyle/>
          <a:p>
            <a:r>
              <a:rPr lang="en-US" sz="4000" b="1" i="0" kern="1200" cap="all" baseline="0" dirty="0">
                <a:solidFill>
                  <a:schemeClr val="tx1">
                    <a:lumMod val="50000"/>
                    <a:lumOff val="50000"/>
                  </a:schemeClr>
                </a:solidFill>
                <a:latin typeface="+mj-lt"/>
                <a:ea typeface="+mj-ea"/>
                <a:cs typeface="+mj-cs"/>
              </a:rPr>
              <a:t>K-FOLD cross validation</a:t>
            </a:r>
          </a:p>
        </p:txBody>
      </p:sp>
      <p:sp>
        <p:nvSpPr>
          <p:cNvPr id="9" name="TextBox 8">
            <a:extLst>
              <a:ext uri="{FF2B5EF4-FFF2-40B4-BE49-F238E27FC236}">
                <a16:creationId xmlns:a16="http://schemas.microsoft.com/office/drawing/2014/main" id="{E31E6E2C-9CE6-0242-AB67-92C99264B490}"/>
              </a:ext>
            </a:extLst>
          </p:cNvPr>
          <p:cNvSpPr txBox="1"/>
          <p:nvPr/>
        </p:nvSpPr>
        <p:spPr>
          <a:xfrm>
            <a:off x="869473" y="931251"/>
            <a:ext cx="11071274" cy="923330"/>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To evaluate the reported accuracy of the model, K-fold cross-validation was applied to it and error-scored after k=10 splits. Cross-validation ensures that every observation from the original data gets a chance to appear in both the training and the test set.</a:t>
            </a:r>
          </a:p>
        </p:txBody>
      </p:sp>
      <p:pic>
        <p:nvPicPr>
          <p:cNvPr id="13" name="Picture 12" descr="A picture containing text&#10;&#10;Description automatically generated">
            <a:extLst>
              <a:ext uri="{FF2B5EF4-FFF2-40B4-BE49-F238E27FC236}">
                <a16:creationId xmlns:a16="http://schemas.microsoft.com/office/drawing/2014/main" id="{F71862A8-5447-BF43-9555-B4A53BC791A7}"/>
              </a:ext>
            </a:extLst>
          </p:cNvPr>
          <p:cNvPicPr>
            <a:picLocks noChangeAspect="1"/>
          </p:cNvPicPr>
          <p:nvPr/>
        </p:nvPicPr>
        <p:blipFill>
          <a:blip r:embed="rId2"/>
          <a:stretch>
            <a:fillRect/>
          </a:stretch>
        </p:blipFill>
        <p:spPr>
          <a:xfrm>
            <a:off x="869473" y="1854581"/>
            <a:ext cx="7772400" cy="1168400"/>
          </a:xfrm>
          <a:prstGeom prst="rect">
            <a:avLst/>
          </a:prstGeom>
        </p:spPr>
      </p:pic>
      <p:pic>
        <p:nvPicPr>
          <p:cNvPr id="15" name="Picture 14">
            <a:extLst>
              <a:ext uri="{FF2B5EF4-FFF2-40B4-BE49-F238E27FC236}">
                <a16:creationId xmlns:a16="http://schemas.microsoft.com/office/drawing/2014/main" id="{36F02DD1-10D0-E343-A62C-6B538C0DED8C}"/>
              </a:ext>
            </a:extLst>
          </p:cNvPr>
          <p:cNvPicPr>
            <a:picLocks noChangeAspect="1"/>
          </p:cNvPicPr>
          <p:nvPr/>
        </p:nvPicPr>
        <p:blipFill>
          <a:blip r:embed="rId3"/>
          <a:stretch>
            <a:fillRect/>
          </a:stretch>
        </p:blipFill>
        <p:spPr>
          <a:xfrm>
            <a:off x="899854" y="3139181"/>
            <a:ext cx="5740400" cy="698500"/>
          </a:xfrm>
          <a:prstGeom prst="rect">
            <a:avLst/>
          </a:prstGeom>
        </p:spPr>
      </p:pic>
      <p:pic>
        <p:nvPicPr>
          <p:cNvPr id="17" name="Picture 16">
            <a:extLst>
              <a:ext uri="{FF2B5EF4-FFF2-40B4-BE49-F238E27FC236}">
                <a16:creationId xmlns:a16="http://schemas.microsoft.com/office/drawing/2014/main" id="{2F1C848D-1981-4346-8709-7837697F84A8}"/>
              </a:ext>
            </a:extLst>
          </p:cNvPr>
          <p:cNvPicPr>
            <a:picLocks noChangeAspect="1"/>
          </p:cNvPicPr>
          <p:nvPr/>
        </p:nvPicPr>
        <p:blipFill>
          <a:blip r:embed="rId4"/>
          <a:stretch>
            <a:fillRect/>
          </a:stretch>
        </p:blipFill>
        <p:spPr>
          <a:xfrm>
            <a:off x="881269" y="4108939"/>
            <a:ext cx="5753100" cy="622300"/>
          </a:xfrm>
          <a:prstGeom prst="rect">
            <a:avLst/>
          </a:prstGeom>
        </p:spPr>
      </p:pic>
      <p:pic>
        <p:nvPicPr>
          <p:cNvPr id="19" name="Picture 18">
            <a:extLst>
              <a:ext uri="{FF2B5EF4-FFF2-40B4-BE49-F238E27FC236}">
                <a16:creationId xmlns:a16="http://schemas.microsoft.com/office/drawing/2014/main" id="{046F87AD-D39C-3F48-AE58-B711C049DA50}"/>
              </a:ext>
            </a:extLst>
          </p:cNvPr>
          <p:cNvPicPr>
            <a:picLocks noChangeAspect="1"/>
          </p:cNvPicPr>
          <p:nvPr/>
        </p:nvPicPr>
        <p:blipFill>
          <a:blip r:embed="rId5"/>
          <a:stretch>
            <a:fillRect/>
          </a:stretch>
        </p:blipFill>
        <p:spPr>
          <a:xfrm>
            <a:off x="930284" y="5011107"/>
            <a:ext cx="5689600" cy="622300"/>
          </a:xfrm>
          <a:prstGeom prst="rect">
            <a:avLst/>
          </a:prstGeom>
        </p:spPr>
      </p:pic>
      <p:sp>
        <p:nvSpPr>
          <p:cNvPr id="28" name="TextBox 27">
            <a:extLst>
              <a:ext uri="{FF2B5EF4-FFF2-40B4-BE49-F238E27FC236}">
                <a16:creationId xmlns:a16="http://schemas.microsoft.com/office/drawing/2014/main" id="{643BB458-53D6-894D-90C2-B10E71597C3B}"/>
              </a:ext>
            </a:extLst>
          </p:cNvPr>
          <p:cNvSpPr txBox="1"/>
          <p:nvPr/>
        </p:nvSpPr>
        <p:spPr>
          <a:xfrm>
            <a:off x="896367" y="5717513"/>
            <a:ext cx="11071274" cy="646331"/>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The cross-validated RMSE of our testing set is just barely higher than that of the training which suggests that the model slightly underfits the data.</a:t>
            </a:r>
          </a:p>
        </p:txBody>
      </p:sp>
    </p:spTree>
    <p:extLst>
      <p:ext uri="{BB962C8B-B14F-4D97-AF65-F5344CB8AC3E}">
        <p14:creationId xmlns:p14="http://schemas.microsoft.com/office/powerpoint/2010/main" val="3234769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5706" y="155524"/>
            <a:ext cx="8056537" cy="761659"/>
          </a:xfrm>
        </p:spPr>
        <p:txBody>
          <a:bodyPr vert="horz" lIns="91440" tIns="45720" rIns="91440" bIns="45720" rtlCol="0" anchor="b">
            <a:normAutofit/>
          </a:bodyPr>
          <a:lstStyle/>
          <a:p>
            <a:r>
              <a:rPr lang="en-US" sz="4000" b="1" i="0" kern="1200" cap="all" baseline="0" dirty="0">
                <a:solidFill>
                  <a:schemeClr val="tx1">
                    <a:lumMod val="50000"/>
                    <a:lumOff val="50000"/>
                  </a:schemeClr>
                </a:solidFill>
                <a:latin typeface="+mj-lt"/>
                <a:ea typeface="+mj-ea"/>
                <a:cs typeface="+mj-cs"/>
              </a:rPr>
              <a:t>Random forest classifier</a:t>
            </a:r>
          </a:p>
        </p:txBody>
      </p:sp>
      <p:sp>
        <p:nvSpPr>
          <p:cNvPr id="3" name="TextBox 2">
            <a:extLst>
              <a:ext uri="{FF2B5EF4-FFF2-40B4-BE49-F238E27FC236}">
                <a16:creationId xmlns:a16="http://schemas.microsoft.com/office/drawing/2014/main" id="{D8F5644A-B87B-554A-B9C6-A4B6D9794C6A}"/>
              </a:ext>
            </a:extLst>
          </p:cNvPr>
          <p:cNvSpPr txBox="1"/>
          <p:nvPr/>
        </p:nvSpPr>
        <p:spPr>
          <a:xfrm>
            <a:off x="869472" y="1462873"/>
            <a:ext cx="10930597" cy="369332"/>
          </a:xfrm>
          <a:prstGeom prst="rect">
            <a:avLst/>
          </a:prstGeom>
          <a:noFill/>
        </p:spPr>
        <p:txBody>
          <a:bodyPr wrap="square" rtlCol="0">
            <a:spAutoFit/>
          </a:bodyPr>
          <a:lstStyle/>
          <a:p>
            <a:r>
              <a:rPr lang="en-US" b="1" dirty="0">
                <a:solidFill>
                  <a:schemeClr val="tx1">
                    <a:lumMod val="65000"/>
                    <a:lumOff val="35000"/>
                  </a:schemeClr>
                </a:solidFill>
              </a:rPr>
              <a:t>Instantiate the model and split data</a:t>
            </a:r>
          </a:p>
        </p:txBody>
      </p:sp>
      <p:pic>
        <p:nvPicPr>
          <p:cNvPr id="8" name="Picture 7">
            <a:extLst>
              <a:ext uri="{FF2B5EF4-FFF2-40B4-BE49-F238E27FC236}">
                <a16:creationId xmlns:a16="http://schemas.microsoft.com/office/drawing/2014/main" id="{5BA1601A-9C08-D646-A943-81556A7EC067}"/>
              </a:ext>
            </a:extLst>
          </p:cNvPr>
          <p:cNvPicPr>
            <a:picLocks noChangeAspect="1"/>
          </p:cNvPicPr>
          <p:nvPr/>
        </p:nvPicPr>
        <p:blipFill>
          <a:blip r:embed="rId2"/>
          <a:stretch>
            <a:fillRect/>
          </a:stretch>
        </p:blipFill>
        <p:spPr>
          <a:xfrm>
            <a:off x="861409" y="1800216"/>
            <a:ext cx="9766300" cy="812800"/>
          </a:xfrm>
          <a:prstGeom prst="rect">
            <a:avLst/>
          </a:prstGeom>
        </p:spPr>
      </p:pic>
      <p:pic>
        <p:nvPicPr>
          <p:cNvPr id="10" name="Picture 9" descr="Text&#10;&#10;Description automatically generated">
            <a:extLst>
              <a:ext uri="{FF2B5EF4-FFF2-40B4-BE49-F238E27FC236}">
                <a16:creationId xmlns:a16="http://schemas.microsoft.com/office/drawing/2014/main" id="{305C3D81-30C0-7840-A561-61A0CEF2B5A9}"/>
              </a:ext>
            </a:extLst>
          </p:cNvPr>
          <p:cNvPicPr>
            <a:picLocks noChangeAspect="1"/>
          </p:cNvPicPr>
          <p:nvPr/>
        </p:nvPicPr>
        <p:blipFill>
          <a:blip r:embed="rId3"/>
          <a:stretch>
            <a:fillRect/>
          </a:stretch>
        </p:blipFill>
        <p:spPr>
          <a:xfrm>
            <a:off x="861409" y="2870474"/>
            <a:ext cx="4064000" cy="80010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D3FA0964-8858-6545-A1E7-8BB3FA29E88D}"/>
              </a:ext>
            </a:extLst>
          </p:cNvPr>
          <p:cNvPicPr>
            <a:picLocks noChangeAspect="1"/>
          </p:cNvPicPr>
          <p:nvPr/>
        </p:nvPicPr>
        <p:blipFill>
          <a:blip r:embed="rId4"/>
          <a:stretch>
            <a:fillRect/>
          </a:stretch>
        </p:blipFill>
        <p:spPr>
          <a:xfrm>
            <a:off x="876157" y="4010752"/>
            <a:ext cx="4102100" cy="1104900"/>
          </a:xfrm>
          <a:prstGeom prst="rect">
            <a:avLst/>
          </a:prstGeom>
        </p:spPr>
      </p:pic>
      <p:sp>
        <p:nvSpPr>
          <p:cNvPr id="13" name="TextBox 12">
            <a:extLst>
              <a:ext uri="{FF2B5EF4-FFF2-40B4-BE49-F238E27FC236}">
                <a16:creationId xmlns:a16="http://schemas.microsoft.com/office/drawing/2014/main" id="{14BC1C6F-4156-AB45-AE8C-BFA792B8BFC8}"/>
              </a:ext>
            </a:extLst>
          </p:cNvPr>
          <p:cNvSpPr txBox="1"/>
          <p:nvPr/>
        </p:nvSpPr>
        <p:spPr>
          <a:xfrm>
            <a:off x="874392" y="2559173"/>
            <a:ext cx="10930597" cy="369332"/>
          </a:xfrm>
          <a:prstGeom prst="rect">
            <a:avLst/>
          </a:prstGeom>
          <a:noFill/>
        </p:spPr>
        <p:txBody>
          <a:bodyPr wrap="square" rtlCol="0">
            <a:spAutoFit/>
          </a:bodyPr>
          <a:lstStyle/>
          <a:p>
            <a:r>
              <a:rPr lang="en-US" b="1" dirty="0">
                <a:solidFill>
                  <a:schemeClr val="tx1">
                    <a:lumMod val="65000"/>
                    <a:lumOff val="35000"/>
                  </a:schemeClr>
                </a:solidFill>
              </a:rPr>
              <a:t>Fit the model to the training set</a:t>
            </a:r>
          </a:p>
        </p:txBody>
      </p:sp>
      <p:sp>
        <p:nvSpPr>
          <p:cNvPr id="14" name="TextBox 13">
            <a:extLst>
              <a:ext uri="{FF2B5EF4-FFF2-40B4-BE49-F238E27FC236}">
                <a16:creationId xmlns:a16="http://schemas.microsoft.com/office/drawing/2014/main" id="{72EFAE3B-232C-E34E-9EBC-DCBE0837CFAA}"/>
              </a:ext>
            </a:extLst>
          </p:cNvPr>
          <p:cNvSpPr txBox="1"/>
          <p:nvPr/>
        </p:nvSpPr>
        <p:spPr>
          <a:xfrm>
            <a:off x="876157" y="3661929"/>
            <a:ext cx="10930597" cy="369332"/>
          </a:xfrm>
          <a:prstGeom prst="rect">
            <a:avLst/>
          </a:prstGeom>
          <a:noFill/>
        </p:spPr>
        <p:txBody>
          <a:bodyPr wrap="square" rtlCol="0">
            <a:spAutoFit/>
          </a:bodyPr>
          <a:lstStyle/>
          <a:p>
            <a:r>
              <a:rPr lang="en-US" b="1" dirty="0">
                <a:solidFill>
                  <a:schemeClr val="tx1">
                    <a:lumMod val="65000"/>
                    <a:lumOff val="35000"/>
                  </a:schemeClr>
                </a:solidFill>
              </a:rPr>
              <a:t>How accurate at classifying in the test set?</a:t>
            </a:r>
          </a:p>
        </p:txBody>
      </p:sp>
      <p:sp>
        <p:nvSpPr>
          <p:cNvPr id="15" name="TextBox 14">
            <a:extLst>
              <a:ext uri="{FF2B5EF4-FFF2-40B4-BE49-F238E27FC236}">
                <a16:creationId xmlns:a16="http://schemas.microsoft.com/office/drawing/2014/main" id="{ECF99E60-F880-4B4C-A405-77BAF978EE25}"/>
              </a:ext>
            </a:extLst>
          </p:cNvPr>
          <p:cNvSpPr txBox="1"/>
          <p:nvPr/>
        </p:nvSpPr>
        <p:spPr>
          <a:xfrm>
            <a:off x="876157" y="925855"/>
            <a:ext cx="11071274" cy="646331"/>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After importing the RandomForestClassifier from </a:t>
            </a:r>
            <a:r>
              <a:rPr lang="en-US" b="1" dirty="0">
                <a:solidFill>
                  <a:srgbClr val="00B050"/>
                </a:solidFill>
                <a:latin typeface="Courier New" panose="02070309020205020404" pitchFamily="49" charset="0"/>
                <a:cs typeface="Courier New" panose="02070309020205020404" pitchFamily="49" charset="0"/>
              </a:rPr>
              <a:t>sklearn </a:t>
            </a:r>
            <a:r>
              <a:rPr lang="en-US" dirty="0">
                <a:solidFill>
                  <a:schemeClr val="tx1">
                    <a:lumMod val="65000"/>
                    <a:lumOff val="35000"/>
                  </a:schemeClr>
                </a:solidFill>
                <a:cs typeface="Courier New" panose="02070309020205020404" pitchFamily="49" charset="0"/>
              </a:rPr>
              <a:t>I set the parameters for</a:t>
            </a:r>
            <a:r>
              <a:rPr lang="en-US" b="1" dirty="0">
                <a:solidFill>
                  <a:srgbClr val="00B050"/>
                </a:solidFill>
                <a:latin typeface="Courier New" panose="02070309020205020404" pitchFamily="49" charset="0"/>
                <a:cs typeface="Courier New" panose="02070309020205020404" pitchFamily="49" charset="0"/>
              </a:rPr>
              <a:t> </a:t>
            </a:r>
            <a:r>
              <a:rPr lang="en-US" dirty="0">
                <a:solidFill>
                  <a:schemeClr val="tx1">
                    <a:lumMod val="65000"/>
                    <a:lumOff val="35000"/>
                  </a:schemeClr>
                </a:solidFill>
                <a:cs typeface="Courier New" panose="02070309020205020404" pitchFamily="49" charset="0"/>
              </a:rPr>
              <a:t>the model. The definitions for ‘X’ and ‘y’ are held from the previous model.</a:t>
            </a:r>
          </a:p>
        </p:txBody>
      </p:sp>
      <p:pic>
        <p:nvPicPr>
          <p:cNvPr id="17" name="Picture 16">
            <a:extLst>
              <a:ext uri="{FF2B5EF4-FFF2-40B4-BE49-F238E27FC236}">
                <a16:creationId xmlns:a16="http://schemas.microsoft.com/office/drawing/2014/main" id="{E0A55952-0531-C640-8D99-CE10C444BE88}"/>
              </a:ext>
            </a:extLst>
          </p:cNvPr>
          <p:cNvPicPr>
            <a:picLocks noChangeAspect="1"/>
          </p:cNvPicPr>
          <p:nvPr/>
        </p:nvPicPr>
        <p:blipFill>
          <a:blip r:embed="rId5"/>
          <a:stretch>
            <a:fillRect/>
          </a:stretch>
        </p:blipFill>
        <p:spPr>
          <a:xfrm>
            <a:off x="876157" y="5385170"/>
            <a:ext cx="10930597" cy="1339106"/>
          </a:xfrm>
          <a:prstGeom prst="rect">
            <a:avLst/>
          </a:prstGeom>
        </p:spPr>
      </p:pic>
      <p:sp>
        <p:nvSpPr>
          <p:cNvPr id="18" name="Rectangle 17">
            <a:extLst>
              <a:ext uri="{FF2B5EF4-FFF2-40B4-BE49-F238E27FC236}">
                <a16:creationId xmlns:a16="http://schemas.microsoft.com/office/drawing/2014/main" id="{9DC1B778-CFFF-B64B-938E-B5155ABD3AA8}"/>
              </a:ext>
            </a:extLst>
          </p:cNvPr>
          <p:cNvSpPr/>
          <p:nvPr/>
        </p:nvSpPr>
        <p:spPr>
          <a:xfrm>
            <a:off x="876157" y="5115652"/>
            <a:ext cx="1170039" cy="307777"/>
          </a:xfrm>
          <a:prstGeom prst="rect">
            <a:avLst/>
          </a:prstGeom>
        </p:spPr>
        <p:txBody>
          <a:bodyPr wrap="square">
            <a:spAutoFit/>
          </a:bodyPr>
          <a:lstStyle/>
          <a:p>
            <a:r>
              <a:rPr lang="en-US" sz="1400" i="1" dirty="0"/>
              <a:t>Not bad!</a:t>
            </a:r>
          </a:p>
        </p:txBody>
      </p:sp>
    </p:spTree>
    <p:extLst>
      <p:ext uri="{BB962C8B-B14F-4D97-AF65-F5344CB8AC3E}">
        <p14:creationId xmlns:p14="http://schemas.microsoft.com/office/powerpoint/2010/main" val="1358657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5706" y="155524"/>
            <a:ext cx="8056537" cy="761659"/>
          </a:xfrm>
        </p:spPr>
        <p:txBody>
          <a:bodyPr vert="horz" lIns="91440" tIns="45720" rIns="91440" bIns="45720" rtlCol="0" anchor="b">
            <a:normAutofit/>
          </a:bodyPr>
          <a:lstStyle/>
          <a:p>
            <a:r>
              <a:rPr lang="en-US" sz="4000" b="1" i="0" kern="1200" cap="all" baseline="0" dirty="0">
                <a:solidFill>
                  <a:schemeClr val="tx1">
                    <a:lumMod val="50000"/>
                    <a:lumOff val="50000"/>
                  </a:schemeClr>
                </a:solidFill>
                <a:latin typeface="+mj-lt"/>
                <a:ea typeface="+mj-ea"/>
                <a:cs typeface="+mj-cs"/>
              </a:rPr>
              <a:t>Random forest classifier</a:t>
            </a:r>
          </a:p>
        </p:txBody>
      </p:sp>
      <p:pic>
        <p:nvPicPr>
          <p:cNvPr id="4" name="Picture 3" descr="A picture containing chart&#10;&#10;Description automatically generated">
            <a:extLst>
              <a:ext uri="{FF2B5EF4-FFF2-40B4-BE49-F238E27FC236}">
                <a16:creationId xmlns:a16="http://schemas.microsoft.com/office/drawing/2014/main" id="{6674115F-01D1-6346-8256-70152B1A95F7}"/>
              </a:ext>
            </a:extLst>
          </p:cNvPr>
          <p:cNvPicPr>
            <a:picLocks noChangeAspect="1"/>
          </p:cNvPicPr>
          <p:nvPr/>
        </p:nvPicPr>
        <p:blipFill>
          <a:blip r:embed="rId2"/>
          <a:stretch>
            <a:fillRect/>
          </a:stretch>
        </p:blipFill>
        <p:spPr>
          <a:xfrm>
            <a:off x="946783" y="1634846"/>
            <a:ext cx="9800415" cy="5079911"/>
          </a:xfrm>
          <a:prstGeom prst="rect">
            <a:avLst/>
          </a:prstGeom>
          <a:effectLst>
            <a:outerShdw blurRad="50800" dist="38100" dir="2700000" algn="tl" rotWithShape="0">
              <a:schemeClr val="tx1">
                <a:lumMod val="50000"/>
                <a:lumOff val="50000"/>
                <a:alpha val="40000"/>
              </a:schemeClr>
            </a:outerShdw>
          </a:effectLst>
        </p:spPr>
      </p:pic>
      <p:sp>
        <p:nvSpPr>
          <p:cNvPr id="5" name="TextBox 4">
            <a:extLst>
              <a:ext uri="{FF2B5EF4-FFF2-40B4-BE49-F238E27FC236}">
                <a16:creationId xmlns:a16="http://schemas.microsoft.com/office/drawing/2014/main" id="{A6CA5E9E-C13C-5A4A-8727-F0F026A1CD25}"/>
              </a:ext>
            </a:extLst>
          </p:cNvPr>
          <p:cNvSpPr txBox="1"/>
          <p:nvPr/>
        </p:nvSpPr>
        <p:spPr>
          <a:xfrm>
            <a:off x="869473" y="798519"/>
            <a:ext cx="11209456" cy="830997"/>
          </a:xfrm>
          <a:prstGeom prst="rect">
            <a:avLst/>
          </a:prstGeom>
          <a:noFill/>
        </p:spPr>
        <p:txBody>
          <a:bodyPr wrap="square" rtlCol="0">
            <a:spAutoFit/>
          </a:bodyPr>
          <a:lstStyle/>
          <a:p>
            <a:pPr marL="285750" indent="-285750">
              <a:buFont typeface="Wingdings" pitchFamily="2" charset="2"/>
              <a:buChar char="§"/>
            </a:pPr>
            <a:r>
              <a:rPr lang="en-US" sz="1600" dirty="0">
                <a:solidFill>
                  <a:schemeClr val="tx1">
                    <a:lumMod val="65000"/>
                    <a:lumOff val="35000"/>
                  </a:schemeClr>
                </a:solidFill>
              </a:rPr>
              <a:t>One of the benefits on the Random Forest Classifier is that it can be used to determine which features weigh the heaviest in determining the classification in the target variable. In the case of cancer diagnostics, this can alert clinicians to which features in the data should be of most concern.</a:t>
            </a:r>
          </a:p>
        </p:txBody>
      </p:sp>
    </p:spTree>
    <p:extLst>
      <p:ext uri="{BB962C8B-B14F-4D97-AF65-F5344CB8AC3E}">
        <p14:creationId xmlns:p14="http://schemas.microsoft.com/office/powerpoint/2010/main" val="258084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1802" y="103794"/>
            <a:ext cx="10194827" cy="761659"/>
          </a:xfrm>
        </p:spPr>
        <p:txBody>
          <a:bodyPr vert="horz" lIns="91440" tIns="45720" rIns="91440" bIns="45720" rtlCol="0" anchor="b">
            <a:normAutofit/>
          </a:bodyPr>
          <a:lstStyle/>
          <a:p>
            <a:r>
              <a:rPr lang="en-US" sz="3700" b="1" i="0" kern="1200" cap="all" baseline="0" dirty="0">
                <a:solidFill>
                  <a:schemeClr val="tx1">
                    <a:lumMod val="50000"/>
                    <a:lumOff val="50000"/>
                  </a:schemeClr>
                </a:solidFill>
                <a:latin typeface="+mj-lt"/>
                <a:ea typeface="+mj-ea"/>
                <a:cs typeface="+mj-cs"/>
              </a:rPr>
              <a:t>Principal component analysis</a:t>
            </a:r>
          </a:p>
        </p:txBody>
      </p:sp>
      <p:sp>
        <p:nvSpPr>
          <p:cNvPr id="3" name="TextBox 2">
            <a:extLst>
              <a:ext uri="{FF2B5EF4-FFF2-40B4-BE49-F238E27FC236}">
                <a16:creationId xmlns:a16="http://schemas.microsoft.com/office/drawing/2014/main" id="{28DB1108-0C84-6747-BE86-DA8985EF3654}"/>
              </a:ext>
            </a:extLst>
          </p:cNvPr>
          <p:cNvSpPr txBox="1"/>
          <p:nvPr/>
        </p:nvSpPr>
        <p:spPr>
          <a:xfrm>
            <a:off x="872196" y="865453"/>
            <a:ext cx="10677378" cy="2862322"/>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This dataset has 30 distinct features that can be used to predict malignancy, however they’re somewhat redundant in the sense that they’re really 10 features expressed 3 different ways. Principal component analysis allows us to see how many components are causing most of the variance in the data.</a:t>
            </a:r>
          </a:p>
          <a:p>
            <a:endParaRPr lang="en-US" dirty="0">
              <a:solidFill>
                <a:schemeClr val="tx1">
                  <a:lumMod val="65000"/>
                  <a:lumOff val="35000"/>
                </a:schemeClr>
              </a:solidFill>
            </a:endParaRPr>
          </a:p>
          <a:p>
            <a:r>
              <a:rPr lang="en-US" b="1" dirty="0">
                <a:solidFill>
                  <a:schemeClr val="tx1">
                    <a:lumMod val="65000"/>
                    <a:lumOff val="35000"/>
                  </a:schemeClr>
                </a:solidFill>
              </a:rPr>
              <a:t>Define X,y and split the data into training and test sets</a:t>
            </a:r>
          </a:p>
          <a:p>
            <a:endParaRPr lang="en-US" b="1" dirty="0">
              <a:solidFill>
                <a:schemeClr val="tx1">
                  <a:lumMod val="65000"/>
                  <a:lumOff val="35000"/>
                </a:schemeClr>
              </a:solidFill>
            </a:endParaRPr>
          </a:p>
          <a:p>
            <a:r>
              <a:rPr lang="en-US" b="1" dirty="0">
                <a:solidFill>
                  <a:schemeClr val="tx1">
                    <a:lumMod val="65000"/>
                    <a:lumOff val="35000"/>
                  </a:schemeClr>
                </a:solidFill>
              </a:rPr>
              <a:t>Scale the data using StandardScaler</a:t>
            </a:r>
          </a:p>
          <a:p>
            <a:endParaRPr lang="en-US" b="1" dirty="0">
              <a:solidFill>
                <a:schemeClr val="tx1">
                  <a:lumMod val="65000"/>
                  <a:lumOff val="35000"/>
                </a:schemeClr>
              </a:solidFill>
            </a:endParaRPr>
          </a:p>
          <a:p>
            <a:r>
              <a:rPr lang="en-US" b="1" dirty="0">
                <a:solidFill>
                  <a:schemeClr val="tx1">
                    <a:lumMod val="65000"/>
                    <a:lumOff val="35000"/>
                  </a:schemeClr>
                </a:solidFill>
              </a:rPr>
              <a:t>Instantiate and Fit the PCA Model using all 30 features</a:t>
            </a:r>
          </a:p>
        </p:txBody>
      </p:sp>
      <p:pic>
        <p:nvPicPr>
          <p:cNvPr id="6" name="Picture 5" descr="Graphical user interface, text&#10;&#10;Description automatically generated">
            <a:extLst>
              <a:ext uri="{FF2B5EF4-FFF2-40B4-BE49-F238E27FC236}">
                <a16:creationId xmlns:a16="http://schemas.microsoft.com/office/drawing/2014/main" id="{AE228845-CBB3-EE43-82BB-163453C90F09}"/>
              </a:ext>
            </a:extLst>
          </p:cNvPr>
          <p:cNvPicPr>
            <a:picLocks noChangeAspect="1"/>
          </p:cNvPicPr>
          <p:nvPr/>
        </p:nvPicPr>
        <p:blipFill>
          <a:blip r:embed="rId2"/>
          <a:stretch>
            <a:fillRect/>
          </a:stretch>
        </p:blipFill>
        <p:spPr>
          <a:xfrm>
            <a:off x="872195" y="3727775"/>
            <a:ext cx="4150159" cy="947464"/>
          </a:xfrm>
          <a:prstGeom prst="rect">
            <a:avLst/>
          </a:prstGeom>
        </p:spPr>
      </p:pic>
      <p:sp>
        <p:nvSpPr>
          <p:cNvPr id="7" name="TextBox 6">
            <a:extLst>
              <a:ext uri="{FF2B5EF4-FFF2-40B4-BE49-F238E27FC236}">
                <a16:creationId xmlns:a16="http://schemas.microsoft.com/office/drawing/2014/main" id="{608F6B5F-5249-5540-8646-1CE2283CFEB1}"/>
              </a:ext>
            </a:extLst>
          </p:cNvPr>
          <p:cNvSpPr txBox="1"/>
          <p:nvPr/>
        </p:nvSpPr>
        <p:spPr>
          <a:xfrm>
            <a:off x="870158" y="4793226"/>
            <a:ext cx="11194023" cy="1754326"/>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Like the RandomForestClassifier, PCA has a function to help identify which components are generating most of the variance in the data. </a:t>
            </a:r>
          </a:p>
          <a:p>
            <a:r>
              <a:rPr lang="en-US" b="1" dirty="0">
                <a:solidFill>
                  <a:schemeClr val="tx1">
                    <a:lumMod val="65000"/>
                    <a:lumOff val="35000"/>
                  </a:schemeClr>
                </a:solidFill>
              </a:rPr>
              <a:t>Apply explained_variance_ratio_</a:t>
            </a:r>
          </a:p>
          <a:p>
            <a:endParaRPr lang="en-US" b="1" dirty="0">
              <a:solidFill>
                <a:schemeClr val="tx1">
                  <a:lumMod val="65000"/>
                  <a:lumOff val="35000"/>
                </a:schemeClr>
              </a:solidFill>
            </a:endParaRPr>
          </a:p>
          <a:p>
            <a:endParaRPr lang="en-US" b="1" dirty="0">
              <a:solidFill>
                <a:schemeClr val="tx1">
                  <a:lumMod val="65000"/>
                  <a:lumOff val="35000"/>
                </a:schemeClr>
              </a:solidFill>
            </a:endParaRPr>
          </a:p>
          <a:p>
            <a:r>
              <a:rPr lang="en-US" b="1" dirty="0">
                <a:solidFill>
                  <a:schemeClr val="tx1">
                    <a:lumMod val="65000"/>
                    <a:lumOff val="35000"/>
                  </a:schemeClr>
                </a:solidFill>
              </a:rPr>
              <a:t>Plot</a:t>
            </a:r>
          </a:p>
        </p:txBody>
      </p:sp>
      <p:pic>
        <p:nvPicPr>
          <p:cNvPr id="9" name="Picture 8">
            <a:extLst>
              <a:ext uri="{FF2B5EF4-FFF2-40B4-BE49-F238E27FC236}">
                <a16:creationId xmlns:a16="http://schemas.microsoft.com/office/drawing/2014/main" id="{CAC180EA-A18E-944D-98D1-55A237E97181}"/>
              </a:ext>
            </a:extLst>
          </p:cNvPr>
          <p:cNvPicPr>
            <a:picLocks noChangeAspect="1"/>
          </p:cNvPicPr>
          <p:nvPr/>
        </p:nvPicPr>
        <p:blipFill>
          <a:blip r:embed="rId3"/>
          <a:stretch>
            <a:fillRect/>
          </a:stretch>
        </p:blipFill>
        <p:spPr>
          <a:xfrm>
            <a:off x="954960" y="5782924"/>
            <a:ext cx="5562600" cy="292100"/>
          </a:xfrm>
          <a:prstGeom prst="rect">
            <a:avLst/>
          </a:prstGeom>
        </p:spPr>
      </p:pic>
    </p:spTree>
    <p:extLst>
      <p:ext uri="{BB962C8B-B14F-4D97-AF65-F5344CB8AC3E}">
        <p14:creationId xmlns:p14="http://schemas.microsoft.com/office/powerpoint/2010/main" val="290020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1802" y="103794"/>
            <a:ext cx="10194827" cy="761659"/>
          </a:xfrm>
        </p:spPr>
        <p:txBody>
          <a:bodyPr vert="horz" lIns="91440" tIns="45720" rIns="91440" bIns="45720" rtlCol="0" anchor="b">
            <a:normAutofit/>
          </a:bodyPr>
          <a:lstStyle/>
          <a:p>
            <a:r>
              <a:rPr lang="en-US" sz="3700" b="1" i="0" kern="1200" cap="all" baseline="0" dirty="0">
                <a:solidFill>
                  <a:schemeClr val="tx1">
                    <a:lumMod val="50000"/>
                    <a:lumOff val="50000"/>
                  </a:schemeClr>
                </a:solidFill>
                <a:latin typeface="+mj-lt"/>
                <a:ea typeface="+mj-ea"/>
                <a:cs typeface="+mj-cs"/>
              </a:rPr>
              <a:t>Principal component analysis</a:t>
            </a:r>
          </a:p>
        </p:txBody>
      </p:sp>
      <p:pic>
        <p:nvPicPr>
          <p:cNvPr id="4" name="Picture 3" descr="A picture containing graphical user interface, application, Word&#10;&#10;Description automatically generated">
            <a:extLst>
              <a:ext uri="{FF2B5EF4-FFF2-40B4-BE49-F238E27FC236}">
                <a16:creationId xmlns:a16="http://schemas.microsoft.com/office/drawing/2014/main" id="{94D2B66B-3DB1-4B4C-976F-26EC0DD2569E}"/>
              </a:ext>
            </a:extLst>
          </p:cNvPr>
          <p:cNvPicPr>
            <a:picLocks noChangeAspect="1"/>
          </p:cNvPicPr>
          <p:nvPr/>
        </p:nvPicPr>
        <p:blipFill>
          <a:blip r:embed="rId2"/>
          <a:stretch>
            <a:fillRect/>
          </a:stretch>
        </p:blipFill>
        <p:spPr>
          <a:xfrm>
            <a:off x="942116" y="921724"/>
            <a:ext cx="10693587" cy="56197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9553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8831" y="153970"/>
            <a:ext cx="7775183" cy="761659"/>
          </a:xfrm>
        </p:spPr>
        <p:txBody>
          <a:bodyPr vert="horz" lIns="91440" tIns="45720" rIns="91440" bIns="45720" rtlCol="0" anchor="b">
            <a:noAutofit/>
          </a:bodyPr>
          <a:lstStyle/>
          <a:p>
            <a:r>
              <a:rPr lang="en-US" sz="4000" b="1" i="0" kern="1200" cap="all" baseline="0" dirty="0">
                <a:solidFill>
                  <a:schemeClr val="tx1">
                    <a:lumMod val="50000"/>
                    <a:lumOff val="50000"/>
                  </a:schemeClr>
                </a:solidFill>
                <a:latin typeface="+mj-lt"/>
                <a:ea typeface="+mj-ea"/>
                <a:cs typeface="+mj-cs"/>
              </a:rPr>
              <a:t>Dimensionality reduction</a:t>
            </a:r>
          </a:p>
        </p:txBody>
      </p:sp>
      <p:sp>
        <p:nvSpPr>
          <p:cNvPr id="3" name="TextBox 2">
            <a:extLst>
              <a:ext uri="{FF2B5EF4-FFF2-40B4-BE49-F238E27FC236}">
                <a16:creationId xmlns:a16="http://schemas.microsoft.com/office/drawing/2014/main" id="{B5DE75CA-3B9D-674F-B67F-8FE127130992}"/>
              </a:ext>
            </a:extLst>
          </p:cNvPr>
          <p:cNvSpPr txBox="1"/>
          <p:nvPr/>
        </p:nvSpPr>
        <p:spPr>
          <a:xfrm>
            <a:off x="872196" y="915629"/>
            <a:ext cx="10888394" cy="923330"/>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The takeaway from the PCA plot is that very few components are the source of most of the dataset’s variance. In theory, this means that the number of features in the data could be drastically reduced from 30 and still be able to produce accurate regression models.</a:t>
            </a:r>
          </a:p>
        </p:txBody>
      </p:sp>
      <p:graphicFrame>
        <p:nvGraphicFramePr>
          <p:cNvPr id="6" name="Table 6">
            <a:extLst>
              <a:ext uri="{FF2B5EF4-FFF2-40B4-BE49-F238E27FC236}">
                <a16:creationId xmlns:a16="http://schemas.microsoft.com/office/drawing/2014/main" id="{7AE445FF-634C-1F4C-8627-1D7D7038DDAB}"/>
              </a:ext>
            </a:extLst>
          </p:cNvPr>
          <p:cNvGraphicFramePr>
            <a:graphicFrameLocks noGrp="1"/>
          </p:cNvGraphicFramePr>
          <p:nvPr>
            <p:extLst>
              <p:ext uri="{D42A27DB-BD31-4B8C-83A1-F6EECF244321}">
                <p14:modId xmlns:p14="http://schemas.microsoft.com/office/powerpoint/2010/main" val="635433228"/>
              </p:ext>
            </p:extLst>
          </p:nvPr>
        </p:nvGraphicFramePr>
        <p:xfrm>
          <a:off x="999612" y="1838959"/>
          <a:ext cx="4718623" cy="4650331"/>
        </p:xfrm>
        <a:graphic>
          <a:graphicData uri="http://schemas.openxmlformats.org/drawingml/2006/table">
            <a:tbl>
              <a:tblPr firstRow="1" bandRow="1">
                <a:tableStyleId>{93296810-A885-4BE3-A3E7-6D5BEEA58F35}</a:tableStyleId>
              </a:tblPr>
              <a:tblGrid>
                <a:gridCol w="2373630">
                  <a:extLst>
                    <a:ext uri="{9D8B030D-6E8A-4147-A177-3AD203B41FA5}">
                      <a16:colId xmlns:a16="http://schemas.microsoft.com/office/drawing/2014/main" val="1351670307"/>
                    </a:ext>
                  </a:extLst>
                </a:gridCol>
                <a:gridCol w="2344993">
                  <a:extLst>
                    <a:ext uri="{9D8B030D-6E8A-4147-A177-3AD203B41FA5}">
                      <a16:colId xmlns:a16="http://schemas.microsoft.com/office/drawing/2014/main" val="3100195841"/>
                    </a:ext>
                  </a:extLst>
                </a:gridCol>
              </a:tblGrid>
              <a:tr h="664333">
                <a:tc>
                  <a:txBody>
                    <a:bodyPr/>
                    <a:lstStyle/>
                    <a:p>
                      <a:pPr algn="ctr"/>
                      <a:r>
                        <a:rPr lang="en-US" dirty="0">
                          <a:solidFill>
                            <a:schemeClr val="bg1"/>
                          </a:solidFill>
                        </a:rPr>
                        <a:t>Full dataset</a:t>
                      </a:r>
                    </a:p>
                    <a:p>
                      <a:pPr algn="ctr"/>
                      <a:r>
                        <a:rPr lang="en-US" dirty="0">
                          <a:solidFill>
                            <a:schemeClr val="bg1"/>
                          </a:solidFill>
                        </a:rPr>
                        <a:t>n_components =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081941"/>
                  </a:ext>
                </a:extLst>
              </a:tr>
              <a:tr h="664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n_components =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117339"/>
                  </a:ext>
                </a:extLst>
              </a:tr>
              <a:tr h="664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n_components =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208073"/>
                  </a:ext>
                </a:extLst>
              </a:tr>
              <a:tr h="664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n_components =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8452071"/>
                  </a:ext>
                </a:extLst>
              </a:tr>
              <a:tr h="664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n_components =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433198"/>
                  </a:ext>
                </a:extLst>
              </a:tr>
              <a:tr h="664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n_components =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809817"/>
                  </a:ext>
                </a:extLst>
              </a:tr>
              <a:tr h="664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n_components =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4388819"/>
                  </a:ext>
                </a:extLst>
              </a:tr>
            </a:tbl>
          </a:graphicData>
        </a:graphic>
      </p:graphicFrame>
      <p:pic>
        <p:nvPicPr>
          <p:cNvPr id="8" name="Picture 7">
            <a:extLst>
              <a:ext uri="{FF2B5EF4-FFF2-40B4-BE49-F238E27FC236}">
                <a16:creationId xmlns:a16="http://schemas.microsoft.com/office/drawing/2014/main" id="{702BD68E-DF83-9D4D-A52A-10552CF04330}"/>
              </a:ext>
            </a:extLst>
          </p:cNvPr>
          <p:cNvPicPr>
            <a:picLocks noChangeAspect="1"/>
          </p:cNvPicPr>
          <p:nvPr/>
        </p:nvPicPr>
        <p:blipFill>
          <a:blip r:embed="rId2"/>
          <a:stretch>
            <a:fillRect/>
          </a:stretch>
        </p:blipFill>
        <p:spPr>
          <a:xfrm>
            <a:off x="3586532" y="2164332"/>
            <a:ext cx="1892300" cy="228600"/>
          </a:xfrm>
          <a:prstGeom prst="rect">
            <a:avLst/>
          </a:prstGeom>
        </p:spPr>
      </p:pic>
      <p:pic>
        <p:nvPicPr>
          <p:cNvPr id="10" name="Picture 9">
            <a:extLst>
              <a:ext uri="{FF2B5EF4-FFF2-40B4-BE49-F238E27FC236}">
                <a16:creationId xmlns:a16="http://schemas.microsoft.com/office/drawing/2014/main" id="{B9F6700E-048C-1B47-BFEC-A9ACC6B34A50}"/>
              </a:ext>
            </a:extLst>
          </p:cNvPr>
          <p:cNvPicPr>
            <a:picLocks noChangeAspect="1"/>
          </p:cNvPicPr>
          <p:nvPr/>
        </p:nvPicPr>
        <p:blipFill>
          <a:blip r:embed="rId3"/>
          <a:stretch>
            <a:fillRect/>
          </a:stretch>
        </p:blipFill>
        <p:spPr>
          <a:xfrm>
            <a:off x="3578591" y="2824172"/>
            <a:ext cx="1854200" cy="241300"/>
          </a:xfrm>
          <a:prstGeom prst="rect">
            <a:avLst/>
          </a:prstGeom>
        </p:spPr>
      </p:pic>
      <p:pic>
        <p:nvPicPr>
          <p:cNvPr id="12" name="Picture 11">
            <a:extLst>
              <a:ext uri="{FF2B5EF4-FFF2-40B4-BE49-F238E27FC236}">
                <a16:creationId xmlns:a16="http://schemas.microsoft.com/office/drawing/2014/main" id="{F7A951C2-069D-D741-A84F-61534793505D}"/>
              </a:ext>
            </a:extLst>
          </p:cNvPr>
          <p:cNvPicPr>
            <a:picLocks noChangeAspect="1"/>
          </p:cNvPicPr>
          <p:nvPr/>
        </p:nvPicPr>
        <p:blipFill>
          <a:blip r:embed="rId4"/>
          <a:stretch>
            <a:fillRect/>
          </a:stretch>
        </p:blipFill>
        <p:spPr>
          <a:xfrm>
            <a:off x="3616954" y="3494668"/>
            <a:ext cx="1841500" cy="203200"/>
          </a:xfrm>
          <a:prstGeom prst="rect">
            <a:avLst/>
          </a:prstGeom>
        </p:spPr>
      </p:pic>
      <p:pic>
        <p:nvPicPr>
          <p:cNvPr id="14" name="Picture 13">
            <a:extLst>
              <a:ext uri="{FF2B5EF4-FFF2-40B4-BE49-F238E27FC236}">
                <a16:creationId xmlns:a16="http://schemas.microsoft.com/office/drawing/2014/main" id="{4F4A6AEA-6934-D14E-8ADF-03D00C0F47AD}"/>
              </a:ext>
            </a:extLst>
          </p:cNvPr>
          <p:cNvPicPr>
            <a:picLocks noChangeAspect="1"/>
          </p:cNvPicPr>
          <p:nvPr/>
        </p:nvPicPr>
        <p:blipFill>
          <a:blip r:embed="rId5"/>
          <a:stretch>
            <a:fillRect/>
          </a:stretch>
        </p:blipFill>
        <p:spPr>
          <a:xfrm>
            <a:off x="3604728" y="4205097"/>
            <a:ext cx="1841500" cy="203200"/>
          </a:xfrm>
          <a:prstGeom prst="rect">
            <a:avLst/>
          </a:prstGeom>
        </p:spPr>
      </p:pic>
      <p:pic>
        <p:nvPicPr>
          <p:cNvPr id="16" name="Picture 15">
            <a:extLst>
              <a:ext uri="{FF2B5EF4-FFF2-40B4-BE49-F238E27FC236}">
                <a16:creationId xmlns:a16="http://schemas.microsoft.com/office/drawing/2014/main" id="{BAB4E4C0-19C7-DD4C-85FB-E8D2463393E5}"/>
              </a:ext>
            </a:extLst>
          </p:cNvPr>
          <p:cNvPicPr>
            <a:picLocks noChangeAspect="1"/>
          </p:cNvPicPr>
          <p:nvPr/>
        </p:nvPicPr>
        <p:blipFill>
          <a:blip r:embed="rId6"/>
          <a:stretch>
            <a:fillRect/>
          </a:stretch>
        </p:blipFill>
        <p:spPr>
          <a:xfrm>
            <a:off x="3579787" y="4841800"/>
            <a:ext cx="1866900" cy="203200"/>
          </a:xfrm>
          <a:prstGeom prst="rect">
            <a:avLst/>
          </a:prstGeom>
        </p:spPr>
      </p:pic>
      <p:pic>
        <p:nvPicPr>
          <p:cNvPr id="18" name="Picture 17">
            <a:extLst>
              <a:ext uri="{FF2B5EF4-FFF2-40B4-BE49-F238E27FC236}">
                <a16:creationId xmlns:a16="http://schemas.microsoft.com/office/drawing/2014/main" id="{9F7BD10C-49EC-8B45-9738-026561F21F80}"/>
              </a:ext>
            </a:extLst>
          </p:cNvPr>
          <p:cNvPicPr>
            <a:picLocks noChangeAspect="1"/>
          </p:cNvPicPr>
          <p:nvPr/>
        </p:nvPicPr>
        <p:blipFill>
          <a:blip r:embed="rId7"/>
          <a:stretch>
            <a:fillRect/>
          </a:stretch>
        </p:blipFill>
        <p:spPr>
          <a:xfrm>
            <a:off x="3605460" y="5535435"/>
            <a:ext cx="1879600" cy="177800"/>
          </a:xfrm>
          <a:prstGeom prst="rect">
            <a:avLst/>
          </a:prstGeom>
        </p:spPr>
      </p:pic>
      <p:pic>
        <p:nvPicPr>
          <p:cNvPr id="20" name="Picture 19">
            <a:extLst>
              <a:ext uri="{FF2B5EF4-FFF2-40B4-BE49-F238E27FC236}">
                <a16:creationId xmlns:a16="http://schemas.microsoft.com/office/drawing/2014/main" id="{33A4D768-F521-224C-8AB5-5ACB3315A575}"/>
              </a:ext>
            </a:extLst>
          </p:cNvPr>
          <p:cNvPicPr>
            <a:picLocks noChangeAspect="1"/>
          </p:cNvPicPr>
          <p:nvPr/>
        </p:nvPicPr>
        <p:blipFill>
          <a:blip r:embed="rId8"/>
          <a:stretch>
            <a:fillRect/>
          </a:stretch>
        </p:blipFill>
        <p:spPr>
          <a:xfrm>
            <a:off x="6976950" y="4297250"/>
            <a:ext cx="38100" cy="63500"/>
          </a:xfrm>
          <a:prstGeom prst="rect">
            <a:avLst/>
          </a:prstGeom>
        </p:spPr>
      </p:pic>
      <p:pic>
        <p:nvPicPr>
          <p:cNvPr id="22" name="Picture 21">
            <a:extLst>
              <a:ext uri="{FF2B5EF4-FFF2-40B4-BE49-F238E27FC236}">
                <a16:creationId xmlns:a16="http://schemas.microsoft.com/office/drawing/2014/main" id="{F4AA3DF8-47AB-AA40-A69E-3C0FA2DBF1F2}"/>
              </a:ext>
            </a:extLst>
          </p:cNvPr>
          <p:cNvPicPr>
            <a:picLocks noChangeAspect="1"/>
          </p:cNvPicPr>
          <p:nvPr/>
        </p:nvPicPr>
        <p:blipFill>
          <a:blip r:embed="rId9"/>
          <a:stretch>
            <a:fillRect/>
          </a:stretch>
        </p:blipFill>
        <p:spPr>
          <a:xfrm>
            <a:off x="3589383" y="6170347"/>
            <a:ext cx="1892300" cy="215900"/>
          </a:xfrm>
          <a:prstGeom prst="rect">
            <a:avLst/>
          </a:prstGeom>
        </p:spPr>
      </p:pic>
      <p:sp>
        <p:nvSpPr>
          <p:cNvPr id="24" name="TextBox 23">
            <a:extLst>
              <a:ext uri="{FF2B5EF4-FFF2-40B4-BE49-F238E27FC236}">
                <a16:creationId xmlns:a16="http://schemas.microsoft.com/office/drawing/2014/main" id="{D49067DA-708E-A744-8312-DE9EE68E8181}"/>
              </a:ext>
            </a:extLst>
          </p:cNvPr>
          <p:cNvSpPr txBox="1"/>
          <p:nvPr/>
        </p:nvSpPr>
        <p:spPr>
          <a:xfrm>
            <a:off x="6341806" y="3170901"/>
            <a:ext cx="5117691" cy="1754326"/>
          </a:xfrm>
          <a:prstGeom prst="rect">
            <a:avLst/>
          </a:prstGeom>
          <a:noFill/>
        </p:spPr>
        <p:txBody>
          <a:bodyPr wrap="square" rtlCol="0">
            <a:spAutoFit/>
          </a:bodyPr>
          <a:lstStyle/>
          <a:p>
            <a:r>
              <a:rPr lang="en-US" b="1" dirty="0"/>
              <a:t>Key Takeaway</a:t>
            </a:r>
          </a:p>
          <a:p>
            <a:r>
              <a:rPr lang="en-US" dirty="0"/>
              <a:t>It is </a:t>
            </a:r>
            <a:r>
              <a:rPr lang="en-US" i="1" dirty="0"/>
              <a:t>not </a:t>
            </a:r>
            <a:r>
              <a:rPr lang="en-US" dirty="0"/>
              <a:t>necessary to retain all 30 dimensions in this dataset in order to produce an ML model with accurate predictive power. Even reducing to a single PC has the PCA model accuracy at 91%.</a:t>
            </a:r>
          </a:p>
        </p:txBody>
      </p:sp>
    </p:spTree>
    <p:extLst>
      <p:ext uri="{BB962C8B-B14F-4D97-AF65-F5344CB8AC3E}">
        <p14:creationId xmlns:p14="http://schemas.microsoft.com/office/powerpoint/2010/main" val="3576459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35768" y="131306"/>
            <a:ext cx="8703652" cy="761659"/>
          </a:xfrm>
        </p:spPr>
        <p:txBody>
          <a:bodyPr vert="horz" lIns="91440" tIns="45720" rIns="91440" bIns="45720" rtlCol="0" anchor="b">
            <a:noAutofit/>
          </a:bodyPr>
          <a:lstStyle/>
          <a:p>
            <a:r>
              <a:rPr lang="en-US" sz="3800" b="1" i="0" kern="1200" cap="all" baseline="0" dirty="0">
                <a:solidFill>
                  <a:schemeClr val="tx1">
                    <a:lumMod val="50000"/>
                    <a:lumOff val="50000"/>
                  </a:schemeClr>
                </a:solidFill>
                <a:latin typeface="+mj-lt"/>
                <a:ea typeface="+mj-ea"/>
                <a:cs typeface="+mj-cs"/>
              </a:rPr>
              <a:t>Further study opportunities</a:t>
            </a:r>
          </a:p>
        </p:txBody>
      </p:sp>
      <p:sp>
        <p:nvSpPr>
          <p:cNvPr id="3" name="TextBox 2">
            <a:extLst>
              <a:ext uri="{FF2B5EF4-FFF2-40B4-BE49-F238E27FC236}">
                <a16:creationId xmlns:a16="http://schemas.microsoft.com/office/drawing/2014/main" id="{7D113B00-5DC0-DC42-9CF9-225457896C92}"/>
              </a:ext>
            </a:extLst>
          </p:cNvPr>
          <p:cNvSpPr txBox="1"/>
          <p:nvPr/>
        </p:nvSpPr>
        <p:spPr>
          <a:xfrm>
            <a:off x="872197" y="892965"/>
            <a:ext cx="10986868" cy="2031325"/>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Diagnostic imaging has come a long way since 1995. Technological advances have presumably created higher resolution images of tumor cell nuclei like the ones in this dataset. If so…</a:t>
            </a:r>
          </a:p>
          <a:p>
            <a:pPr marL="285750" indent="-285750">
              <a:buFont typeface="Wingdings" pitchFamily="2" charset="2"/>
              <a:buChar char="§"/>
            </a:pPr>
            <a:endParaRPr lang="en-US" dirty="0">
              <a:solidFill>
                <a:schemeClr val="tx1">
                  <a:lumMod val="65000"/>
                  <a:lumOff val="35000"/>
                </a:schemeClr>
              </a:solidFill>
            </a:endParaRPr>
          </a:p>
          <a:p>
            <a:r>
              <a:rPr lang="en-US" b="1" dirty="0">
                <a:solidFill>
                  <a:schemeClr val="tx1">
                    <a:lumMod val="65000"/>
                    <a:lumOff val="35000"/>
                  </a:schemeClr>
                </a:solidFill>
              </a:rPr>
              <a:t>Will more accurate feature measurements show that different physical features have more explanatory power than these models suggest? Do such new datasets exist?</a:t>
            </a:r>
          </a:p>
          <a:p>
            <a:endParaRPr lang="en-US" b="1" dirty="0">
              <a:solidFill>
                <a:schemeClr val="tx1">
                  <a:lumMod val="65000"/>
                  <a:lumOff val="35000"/>
                </a:schemeClr>
              </a:solidFill>
            </a:endParaRPr>
          </a:p>
          <a:p>
            <a:pPr algn="ctr"/>
            <a:r>
              <a:rPr lang="en-US" b="1" i="1" dirty="0">
                <a:solidFill>
                  <a:schemeClr val="tx1">
                    <a:lumMod val="65000"/>
                    <a:lumOff val="35000"/>
                  </a:schemeClr>
                </a:solidFill>
              </a:rPr>
              <a:t>Potential Lines of Effort</a:t>
            </a:r>
          </a:p>
        </p:txBody>
      </p:sp>
      <p:cxnSp>
        <p:nvCxnSpPr>
          <p:cNvPr id="6" name="Straight Arrow Connector 5">
            <a:extLst>
              <a:ext uri="{FF2B5EF4-FFF2-40B4-BE49-F238E27FC236}">
                <a16:creationId xmlns:a16="http://schemas.microsoft.com/office/drawing/2014/main" id="{BFF8E680-8001-3E4E-BAA7-B0DF56F37C00}"/>
              </a:ext>
            </a:extLst>
          </p:cNvPr>
          <p:cNvCxnSpPr>
            <a:cxnSpLocks/>
            <a:stCxn id="3" idx="2"/>
          </p:cNvCxnSpPr>
          <p:nvPr/>
        </p:nvCxnSpPr>
        <p:spPr>
          <a:xfrm flipH="1">
            <a:off x="3303639" y="2924290"/>
            <a:ext cx="3061992" cy="7616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4FE2CEB-81B9-2942-BC19-2F1F9B5D5266}"/>
              </a:ext>
            </a:extLst>
          </p:cNvPr>
          <p:cNvCxnSpPr>
            <a:cxnSpLocks/>
          </p:cNvCxnSpPr>
          <p:nvPr/>
        </p:nvCxnSpPr>
        <p:spPr>
          <a:xfrm>
            <a:off x="6365631" y="2924290"/>
            <a:ext cx="3073788" cy="7616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43B9AE0-E07A-1B4F-B12E-EE3C45B117B2}"/>
              </a:ext>
            </a:extLst>
          </p:cNvPr>
          <p:cNvSpPr txBox="1"/>
          <p:nvPr/>
        </p:nvSpPr>
        <p:spPr>
          <a:xfrm>
            <a:off x="1194619" y="3790335"/>
            <a:ext cx="3892975" cy="1200329"/>
          </a:xfrm>
          <a:prstGeom prst="rect">
            <a:avLst/>
          </a:prstGeom>
          <a:noFill/>
        </p:spPr>
        <p:txBody>
          <a:bodyPr wrap="square" rtlCol="0">
            <a:spAutoFit/>
          </a:bodyPr>
          <a:lstStyle/>
          <a:p>
            <a:pPr algn="ctr"/>
            <a:r>
              <a:rPr lang="en-US" dirty="0">
                <a:solidFill>
                  <a:schemeClr val="tx1">
                    <a:lumMod val="65000"/>
                    <a:lumOff val="35000"/>
                  </a:schemeClr>
                </a:solidFill>
              </a:rPr>
              <a:t>Model how much the values of ’worst’ measurements of benign tumors overlap with the average values of malignant cells </a:t>
            </a:r>
          </a:p>
        </p:txBody>
      </p:sp>
      <p:sp>
        <p:nvSpPr>
          <p:cNvPr id="20" name="TextBox 19">
            <a:extLst>
              <a:ext uri="{FF2B5EF4-FFF2-40B4-BE49-F238E27FC236}">
                <a16:creationId xmlns:a16="http://schemas.microsoft.com/office/drawing/2014/main" id="{5EF0C062-C5F9-8644-A154-AED224BAF573}"/>
              </a:ext>
            </a:extLst>
          </p:cNvPr>
          <p:cNvSpPr txBox="1"/>
          <p:nvPr/>
        </p:nvSpPr>
        <p:spPr>
          <a:xfrm>
            <a:off x="7492932" y="3790335"/>
            <a:ext cx="3892975" cy="923330"/>
          </a:xfrm>
          <a:prstGeom prst="rect">
            <a:avLst/>
          </a:prstGeom>
          <a:noFill/>
        </p:spPr>
        <p:txBody>
          <a:bodyPr wrap="square" rtlCol="0">
            <a:spAutoFit/>
          </a:bodyPr>
          <a:lstStyle/>
          <a:p>
            <a:pPr algn="ctr"/>
            <a:r>
              <a:rPr lang="en-US" dirty="0">
                <a:solidFill>
                  <a:schemeClr val="tx1">
                    <a:lumMod val="65000"/>
                    <a:lumOff val="35000"/>
                  </a:schemeClr>
                </a:solidFill>
              </a:rPr>
              <a:t>Run the same models against the same features but on tumors in different tissue types.</a:t>
            </a:r>
          </a:p>
        </p:txBody>
      </p:sp>
      <p:cxnSp>
        <p:nvCxnSpPr>
          <p:cNvPr id="22" name="Straight Arrow Connector 21">
            <a:extLst>
              <a:ext uri="{FF2B5EF4-FFF2-40B4-BE49-F238E27FC236}">
                <a16:creationId xmlns:a16="http://schemas.microsoft.com/office/drawing/2014/main" id="{E8BD5123-DDB5-D348-8ECF-BD0A659BCA9F}"/>
              </a:ext>
            </a:extLst>
          </p:cNvPr>
          <p:cNvCxnSpPr>
            <a:cxnSpLocks/>
          </p:cNvCxnSpPr>
          <p:nvPr/>
        </p:nvCxnSpPr>
        <p:spPr>
          <a:xfrm>
            <a:off x="9600896" y="4713665"/>
            <a:ext cx="15504" cy="7727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4F8551B4-BA5A-4B40-AAA8-7BCEE15474FA}"/>
              </a:ext>
            </a:extLst>
          </p:cNvPr>
          <p:cNvSpPr txBox="1"/>
          <p:nvPr/>
        </p:nvSpPr>
        <p:spPr>
          <a:xfrm>
            <a:off x="7669912" y="5486400"/>
            <a:ext cx="4173649" cy="923330"/>
          </a:xfrm>
          <a:prstGeom prst="rect">
            <a:avLst/>
          </a:prstGeom>
          <a:noFill/>
        </p:spPr>
        <p:txBody>
          <a:bodyPr wrap="square" rtlCol="0">
            <a:spAutoFit/>
          </a:bodyPr>
          <a:lstStyle/>
          <a:p>
            <a:pPr algn="ctr"/>
            <a:r>
              <a:rPr lang="en-US" dirty="0">
                <a:solidFill>
                  <a:schemeClr val="tx1">
                    <a:lumMod val="65000"/>
                    <a:lumOff val="35000"/>
                  </a:schemeClr>
                </a:solidFill>
              </a:rPr>
              <a:t>Does ‘</a:t>
            </a:r>
            <a:r>
              <a:rPr lang="en-US" b="1" dirty="0">
                <a:solidFill>
                  <a:schemeClr val="tx1">
                    <a:lumMod val="65000"/>
                    <a:lumOff val="35000"/>
                  </a:schemeClr>
                </a:solidFill>
              </a:rPr>
              <a:t>concave_points_worst</a:t>
            </a:r>
            <a:r>
              <a:rPr lang="en-US" dirty="0">
                <a:solidFill>
                  <a:schemeClr val="tx1">
                    <a:lumMod val="65000"/>
                    <a:lumOff val="35000"/>
                  </a:schemeClr>
                </a:solidFill>
              </a:rPr>
              <a:t>’ have as great of a classification determinacy in other tumor types? </a:t>
            </a:r>
          </a:p>
        </p:txBody>
      </p:sp>
    </p:spTree>
    <p:extLst>
      <p:ext uri="{BB962C8B-B14F-4D97-AF65-F5344CB8AC3E}">
        <p14:creationId xmlns:p14="http://schemas.microsoft.com/office/powerpoint/2010/main" val="1738465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02861" y="146990"/>
            <a:ext cx="7806957" cy="761659"/>
          </a:xfrm>
          <a:ln w="28575">
            <a:noFill/>
          </a:ln>
        </p:spPr>
        <p:txBody>
          <a:bodyPr vert="horz" lIns="91440" tIns="45720" rIns="91440" bIns="45720" rtlCol="0" anchor="b">
            <a:normAutofit fontScale="90000"/>
          </a:bodyPr>
          <a:lstStyle/>
          <a:p>
            <a:pPr>
              <a:lnSpc>
                <a:spcPct val="100000"/>
              </a:lnSpc>
            </a:pPr>
            <a:r>
              <a:rPr lang="en-US" b="1" cap="all" dirty="0">
                <a:solidFill>
                  <a:schemeClr val="tx1">
                    <a:lumMod val="50000"/>
                    <a:lumOff val="50000"/>
                  </a:schemeClr>
                </a:solidFill>
              </a:rPr>
              <a:t>INTRODUCTION</a:t>
            </a:r>
            <a:r>
              <a:rPr lang="en-US" b="1" i="0" kern="1200" cap="all" baseline="0" dirty="0">
                <a:solidFill>
                  <a:schemeClr val="tx1">
                    <a:lumMod val="50000"/>
                    <a:lumOff val="50000"/>
                  </a:schemeClr>
                </a:solidFill>
                <a:latin typeface="+mj-lt"/>
                <a:ea typeface="+mj-ea"/>
                <a:cs typeface="+mj-cs"/>
              </a:rPr>
              <a:t> TO the data</a:t>
            </a:r>
          </a:p>
        </p:txBody>
      </p:sp>
      <p:sp>
        <p:nvSpPr>
          <p:cNvPr id="3" name="TextBox 2">
            <a:extLst>
              <a:ext uri="{FF2B5EF4-FFF2-40B4-BE49-F238E27FC236}">
                <a16:creationId xmlns:a16="http://schemas.microsoft.com/office/drawing/2014/main" id="{4415E411-B945-F84C-BB71-614645B4CF2B}"/>
              </a:ext>
            </a:extLst>
          </p:cNvPr>
          <p:cNvSpPr txBox="1"/>
          <p:nvPr/>
        </p:nvSpPr>
        <p:spPr>
          <a:xfrm>
            <a:off x="871518" y="1251867"/>
            <a:ext cx="4777114" cy="3801041"/>
          </a:xfrm>
          <a:prstGeom prst="rect">
            <a:avLst/>
          </a:prstGeom>
          <a:noFill/>
          <a:ln>
            <a:noFill/>
          </a:ln>
        </p:spPr>
        <p:txBody>
          <a:bodyPr wrap="square" rtlCol="0">
            <a:spAutoFit/>
          </a:bodyPr>
          <a:lstStyle/>
          <a:p>
            <a:pPr marL="285750" indent="-285750">
              <a:buFont typeface="Wingdings" pitchFamily="2" charset="2"/>
              <a:buChar char="§"/>
            </a:pPr>
            <a:r>
              <a:rPr lang="en-US" sz="1700" dirty="0">
                <a:solidFill>
                  <a:schemeClr val="tx1">
                    <a:lumMod val="65000"/>
                    <a:lumOff val="35000"/>
                  </a:schemeClr>
                </a:solidFill>
              </a:rPr>
              <a:t>The dataset used for the machine learning models in this project comes from a 1995 paper by researchers at the University of Wisconsin-Madison.</a:t>
            </a:r>
          </a:p>
          <a:p>
            <a:r>
              <a:rPr lang="en-US" sz="2000" dirty="0">
                <a:solidFill>
                  <a:schemeClr val="tx1">
                    <a:lumMod val="65000"/>
                    <a:lumOff val="35000"/>
                  </a:schemeClr>
                </a:solidFill>
              </a:rPr>
              <a:t>      </a:t>
            </a:r>
            <a:r>
              <a:rPr lang="en-US" sz="1100" dirty="0">
                <a:solidFill>
                  <a:schemeClr val="tx1">
                    <a:lumMod val="65000"/>
                    <a:lumOff val="35000"/>
                  </a:schemeClr>
                </a:solidFill>
                <a:hlinkClick r:id="rId2"/>
              </a:rPr>
              <a:t>https://www.kaggle.com/uciml/breast-cancer-wisconsin-data</a:t>
            </a:r>
            <a:endParaRPr lang="en-US" sz="1100" dirty="0">
              <a:solidFill>
                <a:schemeClr val="tx1">
                  <a:lumMod val="65000"/>
                  <a:lumOff val="35000"/>
                </a:schemeClr>
              </a:solidFill>
            </a:endParaRPr>
          </a:p>
          <a:p>
            <a:endParaRPr lang="en-US" sz="1700" dirty="0">
              <a:solidFill>
                <a:schemeClr val="tx1">
                  <a:lumMod val="65000"/>
                  <a:lumOff val="35000"/>
                </a:schemeClr>
              </a:solidFill>
            </a:endParaRPr>
          </a:p>
          <a:p>
            <a:pPr marL="285750" indent="-285750">
              <a:buFont typeface="Wingdings" pitchFamily="2" charset="2"/>
              <a:buChar char="§"/>
            </a:pPr>
            <a:r>
              <a:rPr lang="en-US" sz="1700" dirty="0">
                <a:solidFill>
                  <a:schemeClr val="tx1">
                    <a:lumMod val="65000"/>
                    <a:lumOff val="35000"/>
                  </a:schemeClr>
                </a:solidFill>
              </a:rPr>
              <a:t>The study aggregated anonymized breast tumor biopsy samples and reported values physical characteristics of nuclei in digitized images of the cells in the tumor. </a:t>
            </a:r>
          </a:p>
          <a:p>
            <a:endParaRPr lang="en-US" sz="1700" dirty="0">
              <a:solidFill>
                <a:schemeClr val="tx1">
                  <a:lumMod val="65000"/>
                  <a:lumOff val="35000"/>
                </a:schemeClr>
              </a:solidFill>
            </a:endParaRPr>
          </a:p>
          <a:p>
            <a:pPr marL="285750" indent="-285750">
              <a:buFont typeface="Wingdings" pitchFamily="2" charset="2"/>
              <a:buChar char="§"/>
            </a:pPr>
            <a:r>
              <a:rPr lang="en-US" sz="1700" dirty="0">
                <a:solidFill>
                  <a:schemeClr val="tx1">
                    <a:lumMod val="65000"/>
                    <a:lumOff val="35000"/>
                  </a:schemeClr>
                </a:solidFill>
              </a:rPr>
              <a:t>The values were grouped by mean, standard error ‘worst’ (avg. of three largest observations). </a:t>
            </a:r>
          </a:p>
        </p:txBody>
      </p:sp>
      <p:pic>
        <p:nvPicPr>
          <p:cNvPr id="5" name="Picture 4">
            <a:extLst>
              <a:ext uri="{FF2B5EF4-FFF2-40B4-BE49-F238E27FC236}">
                <a16:creationId xmlns:a16="http://schemas.microsoft.com/office/drawing/2014/main" id="{6A226645-C6B6-E440-A195-1E074DB49970}"/>
              </a:ext>
            </a:extLst>
          </p:cNvPr>
          <p:cNvPicPr>
            <a:picLocks noChangeAspect="1"/>
          </p:cNvPicPr>
          <p:nvPr/>
        </p:nvPicPr>
        <p:blipFill>
          <a:blip r:embed="rId3"/>
          <a:stretch>
            <a:fillRect/>
          </a:stretch>
        </p:blipFill>
        <p:spPr>
          <a:xfrm>
            <a:off x="5856132" y="1237037"/>
            <a:ext cx="5927829" cy="4539704"/>
          </a:xfrm>
          <a:prstGeom prst="rect">
            <a:avLst/>
          </a:prstGeom>
          <a:effectLst>
            <a:outerShdw blurRad="50800" dist="38100" dir="2700000" algn="tl" rotWithShape="0">
              <a:schemeClr val="tx1">
                <a:lumMod val="50000"/>
                <a:lumOff val="50000"/>
                <a:alpha val="40000"/>
              </a:schemeClr>
            </a:outerShdw>
          </a:effectLst>
        </p:spPr>
      </p:pic>
      <p:sp>
        <p:nvSpPr>
          <p:cNvPr id="6" name="TextBox 5">
            <a:extLst>
              <a:ext uri="{FF2B5EF4-FFF2-40B4-BE49-F238E27FC236}">
                <a16:creationId xmlns:a16="http://schemas.microsoft.com/office/drawing/2014/main" id="{91C8C3A1-1B49-C645-A720-F741BDD6E77A}"/>
              </a:ext>
            </a:extLst>
          </p:cNvPr>
          <p:cNvSpPr txBox="1"/>
          <p:nvPr/>
        </p:nvSpPr>
        <p:spPr>
          <a:xfrm>
            <a:off x="6149053" y="5751847"/>
            <a:ext cx="5321492" cy="261610"/>
          </a:xfrm>
          <a:prstGeom prst="rect">
            <a:avLst/>
          </a:prstGeom>
          <a:noFill/>
        </p:spPr>
        <p:txBody>
          <a:bodyPr wrap="square" rtlCol="0">
            <a:spAutoFit/>
          </a:bodyPr>
          <a:lstStyle/>
          <a:p>
            <a:r>
              <a:rPr lang="en-US" sz="1100" i="1" dirty="0"/>
              <a:t>Example) Nuclei shown in a fine-needle aspirate derived sample after staining</a:t>
            </a:r>
          </a:p>
        </p:txBody>
      </p:sp>
    </p:spTree>
    <p:extLst>
      <p:ext uri="{BB962C8B-B14F-4D97-AF65-F5344CB8AC3E}">
        <p14:creationId xmlns:p14="http://schemas.microsoft.com/office/powerpoint/2010/main" val="3672258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02861" y="136250"/>
            <a:ext cx="7806957" cy="761659"/>
          </a:xfrm>
          <a:ln w="28575">
            <a:noFill/>
          </a:ln>
        </p:spPr>
        <p:txBody>
          <a:bodyPr vert="horz" lIns="91440" tIns="45720" rIns="91440" bIns="45720" rtlCol="0" anchor="b">
            <a:normAutofit fontScale="90000"/>
          </a:bodyPr>
          <a:lstStyle/>
          <a:p>
            <a:pPr>
              <a:lnSpc>
                <a:spcPct val="100000"/>
              </a:lnSpc>
            </a:pPr>
            <a:r>
              <a:rPr lang="en-US" b="1" cap="all" dirty="0">
                <a:solidFill>
                  <a:schemeClr val="tx1">
                    <a:lumMod val="50000"/>
                    <a:lumOff val="50000"/>
                  </a:schemeClr>
                </a:solidFill>
              </a:rPr>
              <a:t>Data features</a:t>
            </a:r>
            <a:endParaRPr lang="en-US" b="1" i="0" kern="1200" cap="all" baseline="0" dirty="0">
              <a:solidFill>
                <a:schemeClr val="tx1">
                  <a:lumMod val="50000"/>
                  <a:lumOff val="50000"/>
                </a:schemeClr>
              </a:solidFill>
              <a:latin typeface="+mj-lt"/>
              <a:ea typeface="+mj-ea"/>
              <a:cs typeface="+mj-cs"/>
            </a:endParaRPr>
          </a:p>
        </p:txBody>
      </p:sp>
      <p:sp>
        <p:nvSpPr>
          <p:cNvPr id="3" name="TextBox 2">
            <a:extLst>
              <a:ext uri="{FF2B5EF4-FFF2-40B4-BE49-F238E27FC236}">
                <a16:creationId xmlns:a16="http://schemas.microsoft.com/office/drawing/2014/main" id="{4415E411-B945-F84C-BB71-614645B4CF2B}"/>
              </a:ext>
            </a:extLst>
          </p:cNvPr>
          <p:cNvSpPr txBox="1"/>
          <p:nvPr/>
        </p:nvSpPr>
        <p:spPr>
          <a:xfrm>
            <a:off x="871517" y="897909"/>
            <a:ext cx="10916529" cy="3247043"/>
          </a:xfrm>
          <a:prstGeom prst="rect">
            <a:avLst/>
          </a:prstGeom>
          <a:noFill/>
        </p:spPr>
        <p:txBody>
          <a:bodyPr wrap="square" rtlCol="0">
            <a:spAutoFit/>
          </a:bodyPr>
          <a:lstStyle/>
          <a:p>
            <a:r>
              <a:rPr lang="en-US" i="1" dirty="0">
                <a:solidFill>
                  <a:schemeClr val="tx1">
                    <a:lumMod val="65000"/>
                    <a:lumOff val="35000"/>
                  </a:schemeClr>
                </a:solidFill>
              </a:rPr>
              <a:t>The</a:t>
            </a:r>
            <a:r>
              <a:rPr lang="en-US" sz="1700" i="1" dirty="0">
                <a:solidFill>
                  <a:schemeClr val="tx1">
                    <a:lumMod val="65000"/>
                    <a:lumOff val="35000"/>
                  </a:schemeClr>
                </a:solidFill>
              </a:rPr>
              <a:t> following are the measured physical features of the nuclei and their relevant calculations</a:t>
            </a:r>
          </a:p>
          <a:p>
            <a:endParaRPr lang="en-US" sz="1700" dirty="0">
              <a:solidFill>
                <a:schemeClr val="tx1">
                  <a:lumMod val="65000"/>
                  <a:lumOff val="35000"/>
                </a:schemeClr>
              </a:solidFill>
            </a:endParaRPr>
          </a:p>
          <a:p>
            <a:pPr marL="285750" indent="-285750">
              <a:buFont typeface="Wingdings" pitchFamily="2" charset="2"/>
              <a:buChar char="§"/>
            </a:pPr>
            <a:r>
              <a:rPr lang="en-US" sz="1700" b="1" dirty="0">
                <a:solidFill>
                  <a:schemeClr val="tx1">
                    <a:lumMod val="65000"/>
                    <a:lumOff val="35000"/>
                  </a:schemeClr>
                </a:solidFill>
              </a:rPr>
              <a:t>radius</a:t>
            </a:r>
            <a:r>
              <a:rPr lang="en-US" sz="1700" dirty="0">
                <a:solidFill>
                  <a:schemeClr val="tx1">
                    <a:lumMod val="65000"/>
                    <a:lumOff val="35000"/>
                  </a:schemeClr>
                </a:solidFill>
              </a:rPr>
              <a:t> (mean of distances from center to points on the perimeter)</a:t>
            </a:r>
          </a:p>
          <a:p>
            <a:pPr marL="285750" indent="-285750">
              <a:buFont typeface="Wingdings" pitchFamily="2" charset="2"/>
              <a:buChar char="§"/>
            </a:pPr>
            <a:r>
              <a:rPr lang="en-US" sz="1700" b="1" dirty="0">
                <a:solidFill>
                  <a:schemeClr val="tx1">
                    <a:lumMod val="65000"/>
                    <a:lumOff val="35000"/>
                  </a:schemeClr>
                </a:solidFill>
              </a:rPr>
              <a:t>texture</a:t>
            </a:r>
            <a:r>
              <a:rPr lang="en-US" sz="1700" dirty="0">
                <a:solidFill>
                  <a:schemeClr val="tx1">
                    <a:lumMod val="65000"/>
                    <a:lumOff val="35000"/>
                  </a:schemeClr>
                </a:solidFill>
              </a:rPr>
              <a:t> (standard deviation of gray-scale values)</a:t>
            </a:r>
          </a:p>
          <a:p>
            <a:pPr marL="285750" indent="-285750">
              <a:buFont typeface="Wingdings" pitchFamily="2" charset="2"/>
              <a:buChar char="§"/>
            </a:pPr>
            <a:r>
              <a:rPr lang="en-US" sz="1700" b="1" dirty="0">
                <a:solidFill>
                  <a:schemeClr val="tx1">
                    <a:lumMod val="65000"/>
                    <a:lumOff val="35000"/>
                  </a:schemeClr>
                </a:solidFill>
              </a:rPr>
              <a:t>perimeter</a:t>
            </a:r>
          </a:p>
          <a:p>
            <a:pPr marL="285750" indent="-285750">
              <a:buFont typeface="Wingdings" pitchFamily="2" charset="2"/>
              <a:buChar char="§"/>
            </a:pPr>
            <a:r>
              <a:rPr lang="en-US" sz="1700" b="1" dirty="0">
                <a:solidFill>
                  <a:schemeClr val="tx1">
                    <a:lumMod val="65000"/>
                    <a:lumOff val="35000"/>
                  </a:schemeClr>
                </a:solidFill>
              </a:rPr>
              <a:t>area</a:t>
            </a:r>
          </a:p>
          <a:p>
            <a:pPr marL="285750" indent="-285750">
              <a:buFont typeface="Wingdings" pitchFamily="2" charset="2"/>
              <a:buChar char="§"/>
            </a:pPr>
            <a:r>
              <a:rPr lang="en-US" sz="1700" b="1" dirty="0">
                <a:solidFill>
                  <a:schemeClr val="tx1">
                    <a:lumMod val="65000"/>
                    <a:lumOff val="35000"/>
                  </a:schemeClr>
                </a:solidFill>
              </a:rPr>
              <a:t>smoothness</a:t>
            </a:r>
            <a:r>
              <a:rPr lang="en-US" sz="1700" dirty="0">
                <a:solidFill>
                  <a:schemeClr val="tx1">
                    <a:lumMod val="65000"/>
                    <a:lumOff val="35000"/>
                  </a:schemeClr>
                </a:solidFill>
              </a:rPr>
              <a:t> (local variation in radius lengths)</a:t>
            </a:r>
          </a:p>
          <a:p>
            <a:pPr marL="285750" indent="-285750">
              <a:buFont typeface="Wingdings" pitchFamily="2" charset="2"/>
              <a:buChar char="§"/>
            </a:pPr>
            <a:r>
              <a:rPr lang="en-US" sz="1700" b="1" dirty="0">
                <a:solidFill>
                  <a:schemeClr val="tx1">
                    <a:lumMod val="65000"/>
                    <a:lumOff val="35000"/>
                  </a:schemeClr>
                </a:solidFill>
              </a:rPr>
              <a:t>compactness</a:t>
            </a:r>
            <a:r>
              <a:rPr lang="en-US" sz="1700" dirty="0">
                <a:solidFill>
                  <a:schemeClr val="tx1">
                    <a:lumMod val="65000"/>
                    <a:lumOff val="35000"/>
                  </a:schemeClr>
                </a:solidFill>
              </a:rPr>
              <a:t> ((perimeter</a:t>
            </a:r>
            <a:r>
              <a:rPr lang="en-US" sz="1700" baseline="30000" dirty="0">
                <a:solidFill>
                  <a:schemeClr val="tx1">
                    <a:lumMod val="65000"/>
                    <a:lumOff val="35000"/>
                  </a:schemeClr>
                </a:solidFill>
              </a:rPr>
              <a:t>2</a:t>
            </a:r>
            <a:r>
              <a:rPr lang="en-US" sz="1700" dirty="0">
                <a:solidFill>
                  <a:schemeClr val="tx1">
                    <a:lumMod val="65000"/>
                    <a:lumOff val="35000"/>
                  </a:schemeClr>
                </a:solidFill>
              </a:rPr>
              <a:t> / area) - 1.0)</a:t>
            </a:r>
          </a:p>
          <a:p>
            <a:pPr marL="285750" indent="-285750">
              <a:buFont typeface="Wingdings" pitchFamily="2" charset="2"/>
              <a:buChar char="§"/>
            </a:pPr>
            <a:r>
              <a:rPr lang="en-US" sz="1700" b="1" dirty="0">
                <a:solidFill>
                  <a:schemeClr val="tx1">
                    <a:lumMod val="65000"/>
                    <a:lumOff val="35000"/>
                  </a:schemeClr>
                </a:solidFill>
              </a:rPr>
              <a:t>concavity</a:t>
            </a:r>
            <a:r>
              <a:rPr lang="en-US" sz="1700" dirty="0">
                <a:solidFill>
                  <a:schemeClr val="tx1">
                    <a:lumMod val="65000"/>
                    <a:lumOff val="35000"/>
                  </a:schemeClr>
                </a:solidFill>
              </a:rPr>
              <a:t> (severity of concave portions of the contour)</a:t>
            </a:r>
          </a:p>
          <a:p>
            <a:pPr marL="285750" indent="-285750">
              <a:buFont typeface="Wingdings" pitchFamily="2" charset="2"/>
              <a:buChar char="§"/>
            </a:pPr>
            <a:r>
              <a:rPr lang="en-US" sz="1700" b="1" dirty="0">
                <a:solidFill>
                  <a:schemeClr val="tx1">
                    <a:lumMod val="65000"/>
                    <a:lumOff val="35000"/>
                  </a:schemeClr>
                </a:solidFill>
              </a:rPr>
              <a:t>concave</a:t>
            </a:r>
            <a:r>
              <a:rPr lang="en-US" sz="1700" dirty="0">
                <a:solidFill>
                  <a:schemeClr val="tx1">
                    <a:lumMod val="65000"/>
                    <a:lumOff val="35000"/>
                  </a:schemeClr>
                </a:solidFill>
              </a:rPr>
              <a:t> </a:t>
            </a:r>
            <a:r>
              <a:rPr lang="en-US" sz="1700" b="1" dirty="0">
                <a:solidFill>
                  <a:schemeClr val="tx1">
                    <a:lumMod val="65000"/>
                    <a:lumOff val="35000"/>
                  </a:schemeClr>
                </a:solidFill>
              </a:rPr>
              <a:t>points</a:t>
            </a:r>
            <a:r>
              <a:rPr lang="en-US" sz="1700" dirty="0">
                <a:solidFill>
                  <a:schemeClr val="tx1">
                    <a:lumMod val="65000"/>
                    <a:lumOff val="35000"/>
                  </a:schemeClr>
                </a:solidFill>
              </a:rPr>
              <a:t> (number of concave portions of the contour)</a:t>
            </a:r>
          </a:p>
          <a:p>
            <a:pPr marL="285750" indent="-285750">
              <a:buFont typeface="Wingdings" pitchFamily="2" charset="2"/>
              <a:buChar char="§"/>
            </a:pPr>
            <a:r>
              <a:rPr lang="en-US" sz="1700" b="1" dirty="0">
                <a:solidFill>
                  <a:schemeClr val="tx1">
                    <a:lumMod val="65000"/>
                    <a:lumOff val="35000"/>
                  </a:schemeClr>
                </a:solidFill>
              </a:rPr>
              <a:t>symmetry</a:t>
            </a:r>
          </a:p>
          <a:p>
            <a:pPr marL="285750" indent="-285750">
              <a:buFont typeface="Wingdings" pitchFamily="2" charset="2"/>
              <a:buChar char="§"/>
            </a:pPr>
            <a:r>
              <a:rPr lang="en-US" sz="1700" b="1" dirty="0">
                <a:solidFill>
                  <a:schemeClr val="tx1">
                    <a:lumMod val="65000"/>
                    <a:lumOff val="35000"/>
                  </a:schemeClr>
                </a:solidFill>
              </a:rPr>
              <a:t>fractal</a:t>
            </a:r>
            <a:r>
              <a:rPr lang="en-US" sz="1700" dirty="0">
                <a:solidFill>
                  <a:schemeClr val="tx1">
                    <a:lumMod val="65000"/>
                    <a:lumOff val="35000"/>
                  </a:schemeClr>
                </a:solidFill>
              </a:rPr>
              <a:t> </a:t>
            </a:r>
            <a:r>
              <a:rPr lang="en-US" sz="1700" b="1" dirty="0">
                <a:solidFill>
                  <a:schemeClr val="tx1">
                    <a:lumMod val="65000"/>
                    <a:lumOff val="35000"/>
                  </a:schemeClr>
                </a:solidFill>
              </a:rPr>
              <a:t>dimension</a:t>
            </a:r>
            <a:r>
              <a:rPr lang="en-US" sz="1700" dirty="0">
                <a:solidFill>
                  <a:schemeClr val="tx1">
                    <a:lumMod val="65000"/>
                    <a:lumOff val="35000"/>
                  </a:schemeClr>
                </a:solidFill>
              </a:rPr>
              <a:t> ("coastline approximation" - 1.0)</a:t>
            </a:r>
          </a:p>
        </p:txBody>
      </p:sp>
      <p:pic>
        <p:nvPicPr>
          <p:cNvPr id="4" name="Picture 3" descr="Table&#10;&#10;Description automatically generated">
            <a:extLst>
              <a:ext uri="{FF2B5EF4-FFF2-40B4-BE49-F238E27FC236}">
                <a16:creationId xmlns:a16="http://schemas.microsoft.com/office/drawing/2014/main" id="{CB03026C-6A21-DE4D-87EF-6A430EEF07F0}"/>
              </a:ext>
            </a:extLst>
          </p:cNvPr>
          <p:cNvPicPr>
            <a:picLocks noChangeAspect="1"/>
          </p:cNvPicPr>
          <p:nvPr/>
        </p:nvPicPr>
        <p:blipFill>
          <a:blip r:embed="rId2"/>
          <a:stretch>
            <a:fillRect/>
          </a:stretch>
        </p:blipFill>
        <p:spPr>
          <a:xfrm>
            <a:off x="953585" y="4247537"/>
            <a:ext cx="10963904" cy="1900410"/>
          </a:xfrm>
          <a:prstGeom prst="rect">
            <a:avLst/>
          </a:prstGeom>
          <a:effectLst>
            <a:outerShdw blurRad="50800" dist="38100" dir="2700000" algn="tl" rotWithShape="0">
              <a:schemeClr val="tx1">
                <a:lumMod val="50000"/>
                <a:lumOff val="50000"/>
                <a:alpha val="40000"/>
              </a:schemeClr>
            </a:outerShdw>
          </a:effectLst>
        </p:spPr>
      </p:pic>
      <p:sp>
        <p:nvSpPr>
          <p:cNvPr id="5" name="TextBox 4">
            <a:extLst>
              <a:ext uri="{FF2B5EF4-FFF2-40B4-BE49-F238E27FC236}">
                <a16:creationId xmlns:a16="http://schemas.microsoft.com/office/drawing/2014/main" id="{4065CEED-E2F3-AE45-848B-47A5D6A21AA2}"/>
              </a:ext>
            </a:extLst>
          </p:cNvPr>
          <p:cNvSpPr txBox="1"/>
          <p:nvPr/>
        </p:nvSpPr>
        <p:spPr>
          <a:xfrm>
            <a:off x="978792" y="6177445"/>
            <a:ext cx="10775469" cy="261610"/>
          </a:xfrm>
          <a:prstGeom prst="rect">
            <a:avLst/>
          </a:prstGeom>
          <a:noFill/>
        </p:spPr>
        <p:txBody>
          <a:bodyPr wrap="square" rtlCol="0">
            <a:spAutoFit/>
          </a:bodyPr>
          <a:lstStyle/>
          <a:p>
            <a:r>
              <a:rPr lang="en-US" sz="1100" i="1" dirty="0"/>
              <a:t>From the data) “Diagnosis” and three feature types: “radius”, ”area”, and “compactness” shown in their distinct measurement categories.</a:t>
            </a:r>
          </a:p>
        </p:txBody>
      </p:sp>
    </p:spTree>
    <p:extLst>
      <p:ext uri="{BB962C8B-B14F-4D97-AF65-F5344CB8AC3E}">
        <p14:creationId xmlns:p14="http://schemas.microsoft.com/office/powerpoint/2010/main" val="46464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4064" y="119315"/>
            <a:ext cx="7205343" cy="761659"/>
          </a:xfrm>
          <a:ln w="28575">
            <a:noFill/>
          </a:ln>
        </p:spPr>
        <p:txBody>
          <a:bodyPr vert="horz" lIns="91440" tIns="45720" rIns="91440" bIns="45720" rtlCol="0" anchor="b">
            <a:normAutofit/>
          </a:bodyPr>
          <a:lstStyle/>
          <a:p>
            <a:pPr>
              <a:lnSpc>
                <a:spcPct val="100000"/>
              </a:lnSpc>
            </a:pPr>
            <a:r>
              <a:rPr lang="en-US" sz="4000" b="1" cap="all" dirty="0">
                <a:solidFill>
                  <a:schemeClr val="tx1">
                    <a:lumMod val="50000"/>
                    <a:lumOff val="50000"/>
                  </a:schemeClr>
                </a:solidFill>
              </a:rPr>
              <a:t>modeling</a:t>
            </a:r>
            <a:r>
              <a:rPr lang="en-US" sz="4000" b="1" i="0" kern="1200" cap="all" baseline="0" dirty="0">
                <a:solidFill>
                  <a:schemeClr val="tx1">
                    <a:lumMod val="50000"/>
                    <a:lumOff val="50000"/>
                  </a:schemeClr>
                </a:solidFill>
                <a:latin typeface="+mj-lt"/>
                <a:ea typeface="+mj-ea"/>
                <a:cs typeface="+mj-cs"/>
              </a:rPr>
              <a:t> approach</a:t>
            </a:r>
          </a:p>
        </p:txBody>
      </p:sp>
      <p:graphicFrame>
        <p:nvGraphicFramePr>
          <p:cNvPr id="6" name="Diagram 5">
            <a:extLst>
              <a:ext uri="{FF2B5EF4-FFF2-40B4-BE49-F238E27FC236}">
                <a16:creationId xmlns:a16="http://schemas.microsoft.com/office/drawing/2014/main" id="{0A23F93A-D0D8-1E42-A899-C71B098CD41B}"/>
              </a:ext>
            </a:extLst>
          </p:cNvPr>
          <p:cNvGraphicFramePr/>
          <p:nvPr>
            <p:extLst>
              <p:ext uri="{D42A27DB-BD31-4B8C-83A1-F6EECF244321}">
                <p14:modId xmlns:p14="http://schemas.microsoft.com/office/powerpoint/2010/main" val="3223671868"/>
              </p:ext>
            </p:extLst>
          </p:nvPr>
        </p:nvGraphicFramePr>
        <p:xfrm>
          <a:off x="1125417" y="829469"/>
          <a:ext cx="10352519" cy="995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0A33529-A5C8-E446-ADBE-3CEECE7DDA54}"/>
              </a:ext>
            </a:extLst>
          </p:cNvPr>
          <p:cNvSpPr txBox="1"/>
          <p:nvPr/>
        </p:nvSpPr>
        <p:spPr>
          <a:xfrm>
            <a:off x="870836" y="1971739"/>
            <a:ext cx="11029071" cy="3493264"/>
          </a:xfrm>
          <a:prstGeom prst="rect">
            <a:avLst/>
          </a:prstGeom>
          <a:noFill/>
        </p:spPr>
        <p:txBody>
          <a:bodyPr wrap="square" rtlCol="0">
            <a:spAutoFit/>
          </a:bodyPr>
          <a:lstStyle/>
          <a:p>
            <a:pPr marL="285750" indent="-285750">
              <a:buFont typeface="Wingdings" pitchFamily="2" charset="2"/>
              <a:buChar char="§"/>
            </a:pPr>
            <a:r>
              <a:rPr lang="en-US" sz="1700" b="1" dirty="0">
                <a:solidFill>
                  <a:schemeClr val="tx1">
                    <a:lumMod val="65000"/>
                    <a:lumOff val="35000"/>
                  </a:schemeClr>
                </a:solidFill>
              </a:rPr>
              <a:t>Pre-Processing and Exploratory Data Analysis (EDA) </a:t>
            </a:r>
          </a:p>
          <a:p>
            <a:r>
              <a:rPr lang="en-US" sz="1700" b="1" dirty="0">
                <a:solidFill>
                  <a:schemeClr val="tx1">
                    <a:lumMod val="65000"/>
                    <a:lumOff val="35000"/>
                  </a:schemeClr>
                </a:solidFill>
              </a:rPr>
              <a:t>	</a:t>
            </a:r>
            <a:r>
              <a:rPr lang="en-US" sz="1700" dirty="0">
                <a:solidFill>
                  <a:schemeClr val="tx1">
                    <a:lumMod val="65000"/>
                    <a:lumOff val="35000"/>
                  </a:schemeClr>
                </a:solidFill>
              </a:rPr>
              <a:t>The goal of the pre-processing and EDA phase was to clean the data to the extent 	   	necessary and look for any relevant statistical trends (correlation, skew, bias, etc.)</a:t>
            </a:r>
          </a:p>
          <a:p>
            <a:pPr marL="285750" indent="-285750">
              <a:buFont typeface="Wingdings" pitchFamily="2" charset="2"/>
              <a:buChar char="§"/>
            </a:pPr>
            <a:r>
              <a:rPr lang="en-US" sz="1700" b="1" dirty="0">
                <a:solidFill>
                  <a:schemeClr val="tx1">
                    <a:lumMod val="65000"/>
                    <a:lumOff val="35000"/>
                  </a:schemeClr>
                </a:solidFill>
              </a:rPr>
              <a:t>Scaling</a:t>
            </a:r>
          </a:p>
          <a:p>
            <a:r>
              <a:rPr lang="en-US" sz="1700" b="1" dirty="0">
                <a:solidFill>
                  <a:schemeClr val="tx1">
                    <a:lumMod val="65000"/>
                    <a:lumOff val="35000"/>
                  </a:schemeClr>
                </a:solidFill>
              </a:rPr>
              <a:t>	</a:t>
            </a:r>
            <a:r>
              <a:rPr lang="en-US" sz="1700" dirty="0">
                <a:solidFill>
                  <a:schemeClr val="tx1">
                    <a:lumMod val="65000"/>
                    <a:lumOff val="35000"/>
                  </a:schemeClr>
                </a:solidFill>
              </a:rPr>
              <a:t>The goal of scaling was to transform the data such that features with much larger or smaller 	value scales wouldn’t affect the interpretation of the data by obscuring the weight of other 	feature sets.</a:t>
            </a:r>
          </a:p>
          <a:p>
            <a:endParaRPr lang="en-US" sz="1700" b="1" dirty="0">
              <a:solidFill>
                <a:schemeClr val="tx1">
                  <a:lumMod val="65000"/>
                  <a:lumOff val="35000"/>
                </a:schemeClr>
              </a:solidFill>
            </a:endParaRPr>
          </a:p>
          <a:p>
            <a:pPr marL="285750" indent="-285750">
              <a:buFont typeface="Wingdings" pitchFamily="2" charset="2"/>
              <a:buChar char="§"/>
            </a:pPr>
            <a:r>
              <a:rPr lang="en-US" sz="1700" b="1" dirty="0">
                <a:solidFill>
                  <a:schemeClr val="tx1">
                    <a:lumMod val="65000"/>
                    <a:lumOff val="35000"/>
                  </a:schemeClr>
                </a:solidFill>
              </a:rPr>
              <a:t>Logistic Regression Model</a:t>
            </a:r>
          </a:p>
          <a:p>
            <a:r>
              <a:rPr lang="en-US" sz="1700" b="1" dirty="0">
                <a:solidFill>
                  <a:schemeClr val="tx1">
                    <a:lumMod val="65000"/>
                    <a:lumOff val="35000"/>
                  </a:schemeClr>
                </a:solidFill>
              </a:rPr>
              <a:t>	</a:t>
            </a:r>
            <a:r>
              <a:rPr lang="en-US" sz="1700" dirty="0">
                <a:solidFill>
                  <a:schemeClr val="tx1">
                    <a:lumMod val="65000"/>
                    <a:lumOff val="35000"/>
                  </a:schemeClr>
                </a:solidFill>
              </a:rPr>
              <a:t>The goal of building a Logistic Regression model was to develop a supervised ML algorithm that 	could accurately predict whether the tumor sample was malignant or benign. This was achieved 	by dividing the data into training and test sets, and using the 	training set to make predictions 	on the testing set. </a:t>
            </a:r>
          </a:p>
        </p:txBody>
      </p:sp>
    </p:spTree>
    <p:extLst>
      <p:ext uri="{BB962C8B-B14F-4D97-AF65-F5344CB8AC3E}">
        <p14:creationId xmlns:p14="http://schemas.microsoft.com/office/powerpoint/2010/main" val="58511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4064" y="119315"/>
            <a:ext cx="7205343" cy="761659"/>
          </a:xfrm>
          <a:ln w="28575">
            <a:noFill/>
          </a:ln>
        </p:spPr>
        <p:txBody>
          <a:bodyPr vert="horz" lIns="91440" tIns="45720" rIns="91440" bIns="45720" rtlCol="0" anchor="b">
            <a:normAutofit/>
          </a:bodyPr>
          <a:lstStyle/>
          <a:p>
            <a:pPr>
              <a:lnSpc>
                <a:spcPct val="100000"/>
              </a:lnSpc>
            </a:pPr>
            <a:r>
              <a:rPr lang="en-US" sz="4000" b="1" cap="all" dirty="0">
                <a:solidFill>
                  <a:schemeClr val="tx1">
                    <a:lumMod val="50000"/>
                    <a:lumOff val="50000"/>
                  </a:schemeClr>
                </a:solidFill>
              </a:rPr>
              <a:t>model</a:t>
            </a:r>
            <a:r>
              <a:rPr lang="en-US" sz="4000" b="1" i="0" kern="1200" cap="all" baseline="0" dirty="0">
                <a:solidFill>
                  <a:schemeClr val="tx1">
                    <a:lumMod val="50000"/>
                    <a:lumOff val="50000"/>
                  </a:schemeClr>
                </a:solidFill>
                <a:latin typeface="+mj-lt"/>
                <a:ea typeface="+mj-ea"/>
                <a:cs typeface="+mj-cs"/>
              </a:rPr>
              <a:t> approach</a:t>
            </a:r>
          </a:p>
        </p:txBody>
      </p:sp>
      <p:graphicFrame>
        <p:nvGraphicFramePr>
          <p:cNvPr id="6" name="Diagram 5">
            <a:extLst>
              <a:ext uri="{FF2B5EF4-FFF2-40B4-BE49-F238E27FC236}">
                <a16:creationId xmlns:a16="http://schemas.microsoft.com/office/drawing/2014/main" id="{0A23F93A-D0D8-1E42-A899-C71B098CD41B}"/>
              </a:ext>
            </a:extLst>
          </p:cNvPr>
          <p:cNvGraphicFramePr/>
          <p:nvPr/>
        </p:nvGraphicFramePr>
        <p:xfrm>
          <a:off x="1125417" y="829469"/>
          <a:ext cx="10352519" cy="995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0A33529-A5C8-E446-ADBE-3CEECE7DDA54}"/>
              </a:ext>
            </a:extLst>
          </p:cNvPr>
          <p:cNvSpPr txBox="1"/>
          <p:nvPr/>
        </p:nvSpPr>
        <p:spPr>
          <a:xfrm>
            <a:off x="870836" y="1971739"/>
            <a:ext cx="11029071" cy="3493264"/>
          </a:xfrm>
          <a:prstGeom prst="rect">
            <a:avLst/>
          </a:prstGeom>
          <a:noFill/>
        </p:spPr>
        <p:txBody>
          <a:bodyPr wrap="square" rtlCol="0">
            <a:spAutoFit/>
          </a:bodyPr>
          <a:lstStyle/>
          <a:p>
            <a:pPr marL="285750" indent="-285750">
              <a:buFont typeface="Wingdings" pitchFamily="2" charset="2"/>
              <a:buChar char="§"/>
            </a:pPr>
            <a:r>
              <a:rPr lang="en-US" sz="1700" b="1" dirty="0">
                <a:solidFill>
                  <a:schemeClr val="tx1">
                    <a:lumMod val="65000"/>
                    <a:lumOff val="35000"/>
                  </a:schemeClr>
                </a:solidFill>
              </a:rPr>
              <a:t>‘RandomForestClassifier’ Classification</a:t>
            </a:r>
          </a:p>
          <a:p>
            <a:r>
              <a:rPr lang="en-US" sz="1700" b="1" dirty="0">
                <a:solidFill>
                  <a:schemeClr val="tx1">
                    <a:lumMod val="65000"/>
                    <a:lumOff val="35000"/>
                  </a:schemeClr>
                </a:solidFill>
              </a:rPr>
              <a:t>	</a:t>
            </a:r>
            <a:r>
              <a:rPr lang="en-US" sz="1700" dirty="0">
                <a:solidFill>
                  <a:schemeClr val="tx1">
                    <a:lumMod val="65000"/>
                    <a:lumOff val="35000"/>
                  </a:schemeClr>
                </a:solidFill>
              </a:rPr>
              <a:t>The goal of implementing a classification model using the RandomForestClassifier was to use 	RCF’s ‘feature_importance’ function from </a:t>
            </a:r>
            <a:r>
              <a:rPr lang="en-US" sz="1700" b="1" dirty="0">
                <a:solidFill>
                  <a:srgbClr val="00B050"/>
                </a:solidFill>
                <a:latin typeface="Courier New" panose="02070309020205020404" pitchFamily="49" charset="0"/>
                <a:cs typeface="Courier New" panose="02070309020205020404" pitchFamily="49" charset="0"/>
              </a:rPr>
              <a:t>sklearn</a:t>
            </a:r>
            <a:r>
              <a:rPr lang="en-US" sz="1700" dirty="0">
                <a:solidFill>
                  <a:schemeClr val="tx1">
                    <a:lumMod val="65000"/>
                    <a:lumOff val="35000"/>
                  </a:schemeClr>
                </a:solidFill>
              </a:rPr>
              <a:t>. This function indicates which feature in the 	data contributed most to the classification ’malignant’ or ‘benign.’</a:t>
            </a:r>
          </a:p>
          <a:p>
            <a:endParaRPr lang="en-US" sz="1700" dirty="0">
              <a:solidFill>
                <a:schemeClr val="tx1">
                  <a:lumMod val="65000"/>
                  <a:lumOff val="35000"/>
                </a:schemeClr>
              </a:solidFill>
            </a:endParaRPr>
          </a:p>
          <a:p>
            <a:pPr marL="285750" indent="-285750">
              <a:buFont typeface="Wingdings" pitchFamily="2" charset="2"/>
              <a:buChar char="§"/>
            </a:pPr>
            <a:r>
              <a:rPr lang="en-US" sz="1700" b="1" dirty="0">
                <a:solidFill>
                  <a:schemeClr val="tx1">
                    <a:lumMod val="65000"/>
                    <a:lumOff val="35000"/>
                  </a:schemeClr>
                </a:solidFill>
              </a:rPr>
              <a:t>Principal Component Analysis (PCA)</a:t>
            </a:r>
          </a:p>
          <a:p>
            <a:r>
              <a:rPr lang="en-US" sz="1700" b="1" dirty="0">
                <a:solidFill>
                  <a:schemeClr val="tx1">
                    <a:lumMod val="65000"/>
                    <a:lumOff val="35000"/>
                  </a:schemeClr>
                </a:solidFill>
              </a:rPr>
              <a:t>	</a:t>
            </a:r>
            <a:r>
              <a:rPr lang="en-US" sz="1700" dirty="0">
                <a:solidFill>
                  <a:schemeClr val="tx1">
                    <a:lumMod val="65000"/>
                    <a:lumOff val="35000"/>
                  </a:schemeClr>
                </a:solidFill>
              </a:rPr>
              <a:t>The goal of implementing a PCA model was to determine how many principal component 	vectors were responsible for generating the greatest percentage of overall variance in the data.</a:t>
            </a:r>
          </a:p>
          <a:p>
            <a:endParaRPr lang="en-US" sz="1700" b="1" dirty="0">
              <a:solidFill>
                <a:schemeClr val="tx1">
                  <a:lumMod val="65000"/>
                  <a:lumOff val="35000"/>
                </a:schemeClr>
              </a:solidFill>
            </a:endParaRPr>
          </a:p>
          <a:p>
            <a:pPr marL="1200150" lvl="2" indent="-285750">
              <a:buFont typeface="Wingdings" pitchFamily="2" charset="2"/>
              <a:buChar char="§"/>
            </a:pPr>
            <a:r>
              <a:rPr lang="en-US" sz="1700" b="1" dirty="0">
                <a:solidFill>
                  <a:schemeClr val="tx1">
                    <a:lumMod val="65000"/>
                    <a:lumOff val="35000"/>
                  </a:schemeClr>
                </a:solidFill>
              </a:rPr>
              <a:t>Dimensionality Reduction</a:t>
            </a:r>
          </a:p>
          <a:p>
            <a:r>
              <a:rPr lang="en-US" sz="1700" b="1" dirty="0">
                <a:solidFill>
                  <a:schemeClr val="tx1">
                    <a:lumMod val="65000"/>
                    <a:lumOff val="35000"/>
                  </a:schemeClr>
                </a:solidFill>
              </a:rPr>
              <a:t>		</a:t>
            </a:r>
            <a:r>
              <a:rPr lang="en-US" sz="1700" dirty="0">
                <a:solidFill>
                  <a:schemeClr val="tx1">
                    <a:lumMod val="65000"/>
                    <a:lumOff val="35000"/>
                  </a:schemeClr>
                </a:solidFill>
              </a:rPr>
              <a:t>The result of PCA shows whether all the features in the data are required to 			generate an accurate ML algorithm. I tested the PCA model with a decreasing 			number of dimensions to observe the effect on prediction accuracy.</a:t>
            </a:r>
          </a:p>
        </p:txBody>
      </p:sp>
      <p:sp>
        <p:nvSpPr>
          <p:cNvPr id="3" name="Bent-Up Arrow 2">
            <a:extLst>
              <a:ext uri="{FF2B5EF4-FFF2-40B4-BE49-F238E27FC236}">
                <a16:creationId xmlns:a16="http://schemas.microsoft.com/office/drawing/2014/main" id="{A1032CF6-BCF6-CF46-ADB7-3169C8EE2DA1}"/>
              </a:ext>
            </a:extLst>
          </p:cNvPr>
          <p:cNvSpPr/>
          <p:nvPr/>
        </p:nvSpPr>
        <p:spPr>
          <a:xfrm rot="5400000">
            <a:off x="750578" y="3910594"/>
            <a:ext cx="943893" cy="52640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034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5069" y="146336"/>
            <a:ext cx="8237618" cy="761659"/>
          </a:xfrm>
        </p:spPr>
        <p:txBody>
          <a:bodyPr vert="horz" lIns="91440" tIns="45720" rIns="91440" bIns="45720" rtlCol="0" anchor="b">
            <a:noAutofit/>
          </a:bodyPr>
          <a:lstStyle/>
          <a:p>
            <a:r>
              <a:rPr lang="en-US" sz="4000" b="1" i="0" kern="1200" cap="all" baseline="0" dirty="0">
                <a:solidFill>
                  <a:schemeClr val="tx1">
                    <a:lumMod val="50000"/>
                    <a:lumOff val="50000"/>
                  </a:schemeClr>
                </a:solidFill>
                <a:latin typeface="+mj-lt"/>
                <a:ea typeface="+mj-ea"/>
                <a:cs typeface="+mj-cs"/>
              </a:rPr>
              <a:t>Pre-processing</a:t>
            </a:r>
          </a:p>
        </p:txBody>
      </p:sp>
      <p:sp>
        <p:nvSpPr>
          <p:cNvPr id="3" name="TextBox 2">
            <a:extLst>
              <a:ext uri="{FF2B5EF4-FFF2-40B4-BE49-F238E27FC236}">
                <a16:creationId xmlns:a16="http://schemas.microsoft.com/office/drawing/2014/main" id="{94BE11AD-01C1-D748-8960-1788DD577D73}"/>
              </a:ext>
            </a:extLst>
          </p:cNvPr>
          <p:cNvSpPr txBox="1"/>
          <p:nvPr/>
        </p:nvSpPr>
        <p:spPr>
          <a:xfrm>
            <a:off x="871517" y="907995"/>
            <a:ext cx="10972800" cy="923330"/>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The first step for pre-processing was to clean the data. Since the dataset was anonymized, the ‘id’ column served no purpose and I removed the nonsensical column at the end. Next, I applied a MinMaxScaler() to scale the data appropriately for modeling.</a:t>
            </a:r>
          </a:p>
        </p:txBody>
      </p:sp>
      <p:pic>
        <p:nvPicPr>
          <p:cNvPr id="6" name="Picture 5" descr="Table&#10;&#10;Description automatically generated">
            <a:extLst>
              <a:ext uri="{FF2B5EF4-FFF2-40B4-BE49-F238E27FC236}">
                <a16:creationId xmlns:a16="http://schemas.microsoft.com/office/drawing/2014/main" id="{50D0AE36-47D8-BD4C-B60F-6BB3EDA359B4}"/>
              </a:ext>
            </a:extLst>
          </p:cNvPr>
          <p:cNvPicPr>
            <a:picLocks noChangeAspect="1"/>
          </p:cNvPicPr>
          <p:nvPr/>
        </p:nvPicPr>
        <p:blipFill>
          <a:blip r:embed="rId2"/>
          <a:stretch>
            <a:fillRect/>
          </a:stretch>
        </p:blipFill>
        <p:spPr>
          <a:xfrm>
            <a:off x="1230057" y="1867299"/>
            <a:ext cx="8946330" cy="1867266"/>
          </a:xfrm>
          <a:prstGeom prst="rect">
            <a:avLst/>
          </a:prstGeom>
        </p:spPr>
      </p:pic>
      <p:pic>
        <p:nvPicPr>
          <p:cNvPr id="8" name="Picture 7">
            <a:extLst>
              <a:ext uri="{FF2B5EF4-FFF2-40B4-BE49-F238E27FC236}">
                <a16:creationId xmlns:a16="http://schemas.microsoft.com/office/drawing/2014/main" id="{1F9C9F02-A9BD-ED49-83EE-0972A1EC8D64}"/>
              </a:ext>
            </a:extLst>
          </p:cNvPr>
          <p:cNvPicPr>
            <a:picLocks noChangeAspect="1"/>
          </p:cNvPicPr>
          <p:nvPr/>
        </p:nvPicPr>
        <p:blipFill>
          <a:blip r:embed="rId3"/>
          <a:stretch>
            <a:fillRect/>
          </a:stretch>
        </p:blipFill>
        <p:spPr>
          <a:xfrm>
            <a:off x="1214211" y="3754155"/>
            <a:ext cx="5524500" cy="381000"/>
          </a:xfrm>
          <a:prstGeom prst="rect">
            <a:avLst/>
          </a:prstGeom>
        </p:spPr>
      </p:pic>
      <p:sp>
        <p:nvSpPr>
          <p:cNvPr id="9" name="Donut 8">
            <a:extLst>
              <a:ext uri="{FF2B5EF4-FFF2-40B4-BE49-F238E27FC236}">
                <a16:creationId xmlns:a16="http://schemas.microsoft.com/office/drawing/2014/main" id="{94AC56B5-7EC0-EE4F-9341-9743CDDC8E2E}"/>
              </a:ext>
            </a:extLst>
          </p:cNvPr>
          <p:cNvSpPr/>
          <p:nvPr/>
        </p:nvSpPr>
        <p:spPr>
          <a:xfrm>
            <a:off x="1401097" y="1959189"/>
            <a:ext cx="943897" cy="1801044"/>
          </a:xfrm>
          <a:prstGeom prst="donut">
            <a:avLst>
              <a:gd name="adj" fmla="val 6256"/>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BB49908F-CD5D-EE44-8E43-CCDDDB90F7F3}"/>
              </a:ext>
            </a:extLst>
          </p:cNvPr>
          <p:cNvSpPr/>
          <p:nvPr/>
        </p:nvSpPr>
        <p:spPr>
          <a:xfrm>
            <a:off x="9370142" y="1838360"/>
            <a:ext cx="1165609" cy="2028937"/>
          </a:xfrm>
          <a:prstGeom prst="donut">
            <a:avLst>
              <a:gd name="adj" fmla="val 6256"/>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descr="Table&#10;&#10;Description automatically generated">
            <a:extLst>
              <a:ext uri="{FF2B5EF4-FFF2-40B4-BE49-F238E27FC236}">
                <a16:creationId xmlns:a16="http://schemas.microsoft.com/office/drawing/2014/main" id="{0E723D75-58CB-414A-B80A-39EE9905B01D}"/>
              </a:ext>
            </a:extLst>
          </p:cNvPr>
          <p:cNvPicPr>
            <a:picLocks noChangeAspect="1"/>
          </p:cNvPicPr>
          <p:nvPr/>
        </p:nvPicPr>
        <p:blipFill>
          <a:blip r:embed="rId4"/>
          <a:stretch>
            <a:fillRect/>
          </a:stretch>
        </p:blipFill>
        <p:spPr>
          <a:xfrm>
            <a:off x="1169967" y="4520283"/>
            <a:ext cx="9693810" cy="2028937"/>
          </a:xfrm>
          <a:prstGeom prst="rect">
            <a:avLst/>
          </a:prstGeom>
        </p:spPr>
      </p:pic>
      <p:sp>
        <p:nvSpPr>
          <p:cNvPr id="18" name="Rectangle 17">
            <a:extLst>
              <a:ext uri="{FF2B5EF4-FFF2-40B4-BE49-F238E27FC236}">
                <a16:creationId xmlns:a16="http://schemas.microsoft.com/office/drawing/2014/main" id="{BA56A6FE-5E64-0C40-A467-355435A33B92}"/>
              </a:ext>
            </a:extLst>
          </p:cNvPr>
          <p:cNvSpPr/>
          <p:nvPr/>
        </p:nvSpPr>
        <p:spPr>
          <a:xfrm>
            <a:off x="1145385" y="4298425"/>
            <a:ext cx="10009709" cy="261610"/>
          </a:xfrm>
          <a:prstGeom prst="rect">
            <a:avLst/>
          </a:prstGeom>
        </p:spPr>
        <p:txBody>
          <a:bodyPr wrap="square">
            <a:spAutoFit/>
          </a:bodyPr>
          <a:lstStyle/>
          <a:p>
            <a:r>
              <a:rPr lang="en-US" sz="1100" i="1" dirty="0"/>
              <a:t>From the data) Cleaned and scaled after pre-processing</a:t>
            </a:r>
          </a:p>
        </p:txBody>
      </p:sp>
    </p:spTree>
    <p:extLst>
      <p:ext uri="{BB962C8B-B14F-4D97-AF65-F5344CB8AC3E}">
        <p14:creationId xmlns:p14="http://schemas.microsoft.com/office/powerpoint/2010/main" val="1470015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5069" y="146336"/>
            <a:ext cx="8237618" cy="761659"/>
          </a:xfrm>
        </p:spPr>
        <p:txBody>
          <a:bodyPr vert="horz" lIns="91440" tIns="45720" rIns="91440" bIns="45720" rtlCol="0" anchor="b">
            <a:noAutofit/>
          </a:bodyPr>
          <a:lstStyle/>
          <a:p>
            <a:r>
              <a:rPr lang="en-US" sz="4000" b="1" i="0" kern="1200" cap="all" baseline="0" dirty="0">
                <a:solidFill>
                  <a:schemeClr val="tx1">
                    <a:lumMod val="50000"/>
                    <a:lumOff val="50000"/>
                  </a:schemeClr>
                </a:solidFill>
                <a:latin typeface="+mj-lt"/>
                <a:ea typeface="+mj-ea"/>
                <a:cs typeface="+mj-cs"/>
              </a:rPr>
              <a:t>Exploratory data analysis </a:t>
            </a:r>
          </a:p>
        </p:txBody>
      </p:sp>
      <p:sp>
        <p:nvSpPr>
          <p:cNvPr id="11" name="TextBox 10">
            <a:extLst>
              <a:ext uri="{FF2B5EF4-FFF2-40B4-BE49-F238E27FC236}">
                <a16:creationId xmlns:a16="http://schemas.microsoft.com/office/drawing/2014/main" id="{2AABB347-F15D-954B-ADF4-284A414474B1}"/>
              </a:ext>
            </a:extLst>
          </p:cNvPr>
          <p:cNvSpPr txBox="1"/>
          <p:nvPr/>
        </p:nvSpPr>
        <p:spPr>
          <a:xfrm>
            <a:off x="871517" y="907995"/>
            <a:ext cx="10972800" cy="3970318"/>
          </a:xfrm>
          <a:prstGeom prst="rect">
            <a:avLst/>
          </a:prstGeom>
          <a:noFill/>
        </p:spPr>
        <p:txBody>
          <a:bodyPr wrap="square" rtlCol="0">
            <a:spAutoFit/>
          </a:bodyPr>
          <a:lstStyle/>
          <a:p>
            <a:pPr marL="285750" indent="-285750">
              <a:buFont typeface="Wingdings" pitchFamily="2" charset="2"/>
              <a:buChar char="§"/>
            </a:pPr>
            <a:r>
              <a:rPr lang="en-US" dirty="0">
                <a:solidFill>
                  <a:schemeClr val="tx1">
                    <a:lumMod val="65000"/>
                    <a:lumOff val="35000"/>
                  </a:schemeClr>
                </a:solidFill>
              </a:rPr>
              <a:t>There were two aspects that I wanted to explore most during the EDA phase: correlation, and variance between the ‘mean’ and ‘worst’ categories. Correlation has the </a:t>
            </a:r>
            <a:r>
              <a:rPr lang="en-US" i="1" dirty="0">
                <a:solidFill>
                  <a:schemeClr val="tx1">
                    <a:lumMod val="65000"/>
                    <a:lumOff val="35000"/>
                  </a:schemeClr>
                </a:solidFill>
              </a:rPr>
              <a:t>potential</a:t>
            </a:r>
            <a:r>
              <a:rPr lang="en-US" dirty="0">
                <a:solidFill>
                  <a:schemeClr val="tx1">
                    <a:lumMod val="65000"/>
                    <a:lumOff val="35000"/>
                  </a:schemeClr>
                </a:solidFill>
              </a:rPr>
              <a:t> to show determinants of malignancy, while category variance </a:t>
            </a:r>
            <a:r>
              <a:rPr lang="en-US" i="1" dirty="0">
                <a:solidFill>
                  <a:schemeClr val="tx1">
                    <a:lumMod val="65000"/>
                    <a:lumOff val="35000"/>
                  </a:schemeClr>
                </a:solidFill>
              </a:rPr>
              <a:t>could</a:t>
            </a:r>
            <a:r>
              <a:rPr lang="en-US" dirty="0">
                <a:solidFill>
                  <a:schemeClr val="tx1">
                    <a:lumMod val="65000"/>
                    <a:lumOff val="35000"/>
                  </a:schemeClr>
                </a:solidFill>
              </a:rPr>
              <a:t> identify a value threshold at which a tumor could correctly classified.</a:t>
            </a:r>
          </a:p>
          <a:p>
            <a:pPr marL="285750" indent="-285750">
              <a:buFont typeface="Wingdings" pitchFamily="2" charset="2"/>
              <a:buChar char="§"/>
            </a:pPr>
            <a:endParaRPr lang="en-US" dirty="0">
              <a:solidFill>
                <a:schemeClr val="tx1">
                  <a:lumMod val="65000"/>
                  <a:lumOff val="35000"/>
                </a:schemeClr>
              </a:solidFill>
            </a:endParaRPr>
          </a:p>
          <a:p>
            <a:pPr marL="285750" indent="-285750">
              <a:buFont typeface="Wingdings" pitchFamily="2" charset="2"/>
              <a:buChar char="§"/>
            </a:pPr>
            <a:r>
              <a:rPr lang="en-US" b="1" dirty="0">
                <a:solidFill>
                  <a:schemeClr val="tx1">
                    <a:lumMod val="65000"/>
                    <a:lumOff val="35000"/>
                  </a:schemeClr>
                </a:solidFill>
              </a:rPr>
              <a:t>Correlation</a:t>
            </a:r>
          </a:p>
          <a:p>
            <a:r>
              <a:rPr lang="en-US" b="1" dirty="0">
                <a:solidFill>
                  <a:schemeClr val="tx1">
                    <a:lumMod val="65000"/>
                    <a:lumOff val="35000"/>
                  </a:schemeClr>
                </a:solidFill>
              </a:rPr>
              <a:t>	</a:t>
            </a:r>
            <a:r>
              <a:rPr lang="en-US" dirty="0">
                <a:solidFill>
                  <a:schemeClr val="tx1">
                    <a:lumMod val="65000"/>
                    <a:lumOff val="35000"/>
                  </a:schemeClr>
                </a:solidFill>
              </a:rPr>
              <a:t>Using </a:t>
            </a:r>
            <a:r>
              <a:rPr lang="en-US" b="1" dirty="0">
                <a:solidFill>
                  <a:srgbClr val="00B050"/>
                </a:solidFill>
                <a:latin typeface="Courier New" panose="02070309020205020404" pitchFamily="49" charset="0"/>
                <a:cs typeface="Courier New" panose="02070309020205020404" pitchFamily="49" charset="0"/>
              </a:rPr>
              <a:t>seaborn </a:t>
            </a:r>
            <a:r>
              <a:rPr lang="en-US" dirty="0">
                <a:solidFill>
                  <a:schemeClr val="tx1">
                    <a:lumMod val="65000"/>
                    <a:lumOff val="35000"/>
                  </a:schemeClr>
                </a:solidFill>
                <a:cs typeface="Courier New" panose="02070309020205020404" pitchFamily="49" charset="0"/>
              </a:rPr>
              <a:t>I generated two two cluster maps, one for the ‘means’ columns and one 	for the ‘worst’ columns to observe correlation. For both categories  </a:t>
            </a:r>
            <a:r>
              <a:rPr lang="en-US" b="1" dirty="0">
                <a:solidFill>
                  <a:schemeClr val="tx1">
                    <a:lumMod val="65000"/>
                    <a:lumOff val="35000"/>
                  </a:schemeClr>
                </a:solidFill>
                <a:cs typeface="Courier New" panose="02070309020205020404" pitchFamily="49" charset="0"/>
              </a:rPr>
              <a:t>radius, perimeter, area, 	compactness, concavity, </a:t>
            </a:r>
            <a:r>
              <a:rPr lang="en-US" dirty="0">
                <a:solidFill>
                  <a:schemeClr val="tx1">
                    <a:lumMod val="65000"/>
                    <a:lumOff val="35000"/>
                  </a:schemeClr>
                </a:solidFill>
                <a:cs typeface="Courier New" panose="02070309020205020404" pitchFamily="49" charset="0"/>
              </a:rPr>
              <a:t>and </a:t>
            </a:r>
            <a:r>
              <a:rPr lang="en-US" b="1" dirty="0">
                <a:solidFill>
                  <a:schemeClr val="tx1">
                    <a:lumMod val="65000"/>
                    <a:lumOff val="35000"/>
                  </a:schemeClr>
                </a:solidFill>
                <a:cs typeface="Courier New" panose="02070309020205020404" pitchFamily="49" charset="0"/>
              </a:rPr>
              <a:t>concave_points </a:t>
            </a:r>
            <a:r>
              <a:rPr lang="en-US" dirty="0">
                <a:solidFill>
                  <a:schemeClr val="tx1">
                    <a:lumMod val="65000"/>
                    <a:lumOff val="35000"/>
                  </a:schemeClr>
                </a:solidFill>
                <a:cs typeface="Courier New" panose="02070309020205020404" pitchFamily="49" charset="0"/>
              </a:rPr>
              <a:t> showed higher degrees of correlation.</a:t>
            </a:r>
          </a:p>
          <a:p>
            <a:endParaRPr lang="en-US" b="1" dirty="0">
              <a:solidFill>
                <a:schemeClr val="tx1">
                  <a:lumMod val="65000"/>
                  <a:lumOff val="35000"/>
                </a:schemeClr>
              </a:solidFill>
              <a:cs typeface="Courier New" panose="02070309020205020404" pitchFamily="49" charset="0"/>
            </a:endParaRPr>
          </a:p>
          <a:p>
            <a:pPr marL="285750" indent="-285750">
              <a:buFont typeface="Wingdings" pitchFamily="2" charset="2"/>
              <a:buChar char="§"/>
            </a:pPr>
            <a:r>
              <a:rPr lang="en-US" b="1" dirty="0">
                <a:solidFill>
                  <a:schemeClr val="tx1">
                    <a:lumMod val="65000"/>
                    <a:lumOff val="35000"/>
                  </a:schemeClr>
                </a:solidFill>
                <a:cs typeface="Courier New" panose="02070309020205020404" pitchFamily="49" charset="0"/>
              </a:rPr>
              <a:t>Variance</a:t>
            </a:r>
          </a:p>
          <a:p>
            <a:pPr lvl="1"/>
            <a:r>
              <a:rPr lang="en-US" dirty="0">
                <a:solidFill>
                  <a:schemeClr val="tx1">
                    <a:lumMod val="65000"/>
                    <a:lumOff val="35000"/>
                  </a:schemeClr>
                </a:solidFill>
                <a:cs typeface="Courier New" panose="02070309020205020404" pitchFamily="49" charset="0"/>
              </a:rPr>
              <a:t>	After applying MinMaxScaler(), I generated used </a:t>
            </a:r>
            <a:r>
              <a:rPr lang="en-US" b="1" dirty="0">
                <a:solidFill>
                  <a:srgbClr val="00B050"/>
                </a:solidFill>
                <a:latin typeface="Courier New" panose="02070309020205020404" pitchFamily="49" charset="0"/>
                <a:cs typeface="Courier New" panose="02070309020205020404" pitchFamily="49" charset="0"/>
              </a:rPr>
              <a:t>matplotlib </a:t>
            </a:r>
            <a:r>
              <a:rPr lang="en-US" dirty="0">
                <a:solidFill>
                  <a:schemeClr val="tx1">
                    <a:lumMod val="65000"/>
                    <a:lumOff val="35000"/>
                  </a:schemeClr>
                </a:solidFill>
                <a:cs typeface="Courier New" panose="02070309020205020404" pitchFamily="49" charset="0"/>
              </a:rPr>
              <a:t>to generate a boxplot of 	each set (‘means’ , ’worst’) of columns next to each other to see how dramatic the 	distributions were between categories, and if any feature stood out.</a:t>
            </a:r>
            <a:endParaRPr lang="en-US" dirty="0">
              <a:solidFill>
                <a:schemeClr val="tx1">
                  <a:lumMod val="65000"/>
                  <a:lumOff val="35000"/>
                </a:schemeClr>
              </a:solidFill>
            </a:endParaRPr>
          </a:p>
        </p:txBody>
      </p:sp>
    </p:spTree>
    <p:extLst>
      <p:ext uri="{BB962C8B-B14F-4D97-AF65-F5344CB8AC3E}">
        <p14:creationId xmlns:p14="http://schemas.microsoft.com/office/powerpoint/2010/main" val="1453813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2202" y="168741"/>
            <a:ext cx="10035423" cy="761659"/>
          </a:xfrm>
        </p:spPr>
        <p:txBody>
          <a:bodyPr vert="horz" lIns="91440" tIns="45720" rIns="91440" bIns="45720" rtlCol="0" anchor="b">
            <a:noAutofit/>
          </a:bodyPr>
          <a:lstStyle/>
          <a:p>
            <a:r>
              <a:rPr lang="en-US" sz="4000" b="1" i="0" kern="1200" cap="all" baseline="0" dirty="0">
                <a:solidFill>
                  <a:schemeClr val="tx1">
                    <a:lumMod val="50000"/>
                    <a:lumOff val="50000"/>
                  </a:schemeClr>
                </a:solidFill>
                <a:latin typeface="+mj-lt"/>
                <a:ea typeface="+mj-ea"/>
                <a:cs typeface="+mj-cs"/>
              </a:rPr>
              <a:t>Exploratory data analysis </a:t>
            </a:r>
          </a:p>
        </p:txBody>
      </p:sp>
      <p:pic>
        <p:nvPicPr>
          <p:cNvPr id="4" name="Picture 3" descr="Chart, bar chart&#10;&#10;Description automatically generated">
            <a:extLst>
              <a:ext uri="{FF2B5EF4-FFF2-40B4-BE49-F238E27FC236}">
                <a16:creationId xmlns:a16="http://schemas.microsoft.com/office/drawing/2014/main" id="{549B0F8F-B793-5245-B7EC-9781ACC51839}"/>
              </a:ext>
            </a:extLst>
          </p:cNvPr>
          <p:cNvPicPr>
            <a:picLocks noChangeAspect="1"/>
          </p:cNvPicPr>
          <p:nvPr/>
        </p:nvPicPr>
        <p:blipFill>
          <a:blip r:embed="rId2"/>
          <a:stretch>
            <a:fillRect/>
          </a:stretch>
        </p:blipFill>
        <p:spPr>
          <a:xfrm>
            <a:off x="977402" y="1430760"/>
            <a:ext cx="5328765" cy="4971634"/>
          </a:xfrm>
          <a:prstGeom prst="rect">
            <a:avLst/>
          </a:prstGeom>
          <a:effectLst>
            <a:outerShdw blurRad="50800" dist="38100" dir="2700000" algn="tl" rotWithShape="0">
              <a:schemeClr val="tx1">
                <a:lumMod val="50000"/>
                <a:lumOff val="50000"/>
                <a:alpha val="40000"/>
              </a:schemeClr>
            </a:outerShdw>
          </a:effectLst>
        </p:spPr>
      </p:pic>
      <p:pic>
        <p:nvPicPr>
          <p:cNvPr id="6" name="Picture 5" descr="Chart, bar chart&#10;&#10;Description automatically generated">
            <a:extLst>
              <a:ext uri="{FF2B5EF4-FFF2-40B4-BE49-F238E27FC236}">
                <a16:creationId xmlns:a16="http://schemas.microsoft.com/office/drawing/2014/main" id="{A35FCCB0-DAE8-D440-9884-BDBB93CEAEF2}"/>
              </a:ext>
            </a:extLst>
          </p:cNvPr>
          <p:cNvPicPr>
            <a:picLocks noChangeAspect="1"/>
          </p:cNvPicPr>
          <p:nvPr/>
        </p:nvPicPr>
        <p:blipFill>
          <a:blip r:embed="rId3"/>
          <a:stretch>
            <a:fillRect/>
          </a:stretch>
        </p:blipFill>
        <p:spPr>
          <a:xfrm>
            <a:off x="6588564" y="1430760"/>
            <a:ext cx="5271810" cy="4971635"/>
          </a:xfrm>
          <a:prstGeom prst="rect">
            <a:avLst/>
          </a:prstGeom>
          <a:effectLst>
            <a:outerShdw blurRad="50800" dist="38100" dir="2700000" algn="tl" rotWithShape="0">
              <a:schemeClr val="tx1">
                <a:lumMod val="50000"/>
                <a:lumOff val="50000"/>
                <a:alpha val="40000"/>
              </a:schemeClr>
            </a:outerShdw>
          </a:effectLst>
        </p:spPr>
      </p:pic>
    </p:spTree>
    <p:extLst>
      <p:ext uri="{BB962C8B-B14F-4D97-AF65-F5344CB8AC3E}">
        <p14:creationId xmlns:p14="http://schemas.microsoft.com/office/powerpoint/2010/main" val="302832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3FA5-FF45-A044-ADAF-601FF91D7688}"/>
              </a:ext>
            </a:extLst>
          </p:cNvPr>
          <p:cNvSpPr>
            <a:spLocks noGrp="1"/>
          </p:cNvSpPr>
          <p:nvPr>
            <p:ph type="title"/>
          </p:nvPr>
        </p:nvSpPr>
        <p:spPr>
          <a:xfrm>
            <a:off x="715069" y="146336"/>
            <a:ext cx="8237618" cy="761659"/>
          </a:xfrm>
        </p:spPr>
        <p:txBody>
          <a:bodyPr vert="horz" lIns="91440" tIns="45720" rIns="91440" bIns="45720" rtlCol="0" anchor="b">
            <a:noAutofit/>
          </a:bodyPr>
          <a:lstStyle/>
          <a:p>
            <a:r>
              <a:rPr lang="en-US" sz="4000" b="1" i="0" kern="1200" cap="all" baseline="0" dirty="0">
                <a:solidFill>
                  <a:schemeClr val="tx1">
                    <a:lumMod val="50000"/>
                    <a:lumOff val="50000"/>
                  </a:schemeClr>
                </a:solidFill>
                <a:latin typeface="+mj-lt"/>
                <a:ea typeface="+mj-ea"/>
                <a:cs typeface="+mj-cs"/>
              </a:rPr>
              <a:t>Exploratory data analysis </a:t>
            </a:r>
          </a:p>
        </p:txBody>
      </p:sp>
      <p:pic>
        <p:nvPicPr>
          <p:cNvPr id="4" name="Picture 3" descr="Chart, box and whisker chart&#10;&#10;Description automatically generated">
            <a:extLst>
              <a:ext uri="{FF2B5EF4-FFF2-40B4-BE49-F238E27FC236}">
                <a16:creationId xmlns:a16="http://schemas.microsoft.com/office/drawing/2014/main" id="{1193DCB3-1556-D74F-87D3-D165FC708CC5}"/>
              </a:ext>
            </a:extLst>
          </p:cNvPr>
          <p:cNvPicPr>
            <a:picLocks noChangeAspect="1"/>
          </p:cNvPicPr>
          <p:nvPr/>
        </p:nvPicPr>
        <p:blipFill>
          <a:blip r:embed="rId2"/>
          <a:stretch>
            <a:fillRect/>
          </a:stretch>
        </p:blipFill>
        <p:spPr>
          <a:xfrm>
            <a:off x="1095072" y="907995"/>
            <a:ext cx="10547001" cy="5563143"/>
          </a:xfrm>
          <a:prstGeom prst="rect">
            <a:avLst/>
          </a:prstGeom>
          <a:effectLst>
            <a:outerShdw blurRad="50800" dist="38100" dir="2700000" algn="tl" rotWithShape="0">
              <a:schemeClr val="tx1">
                <a:lumMod val="50000"/>
                <a:lumOff val="50000"/>
                <a:alpha val="40000"/>
              </a:schemeClr>
            </a:outerShdw>
          </a:effectLst>
        </p:spPr>
      </p:pic>
      <p:sp>
        <p:nvSpPr>
          <p:cNvPr id="3" name="Oval 2">
            <a:extLst>
              <a:ext uri="{FF2B5EF4-FFF2-40B4-BE49-F238E27FC236}">
                <a16:creationId xmlns:a16="http://schemas.microsoft.com/office/drawing/2014/main" id="{6E55AFB8-17C3-B546-BF77-0B37CEBA47AA}"/>
              </a:ext>
            </a:extLst>
          </p:cNvPr>
          <p:cNvSpPr/>
          <p:nvPr/>
        </p:nvSpPr>
        <p:spPr>
          <a:xfrm>
            <a:off x="9085006" y="6515382"/>
            <a:ext cx="294968" cy="29496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64976800"/>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
  <TotalTime>891</TotalTime>
  <Words>1352</Words>
  <Application>Microsoft Macintosh PowerPoint</Application>
  <PresentationFormat>Widescreen</PresentationFormat>
  <Paragraphs>124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Courier New</vt:lpstr>
      <vt:lpstr>Univers</vt:lpstr>
      <vt:lpstr>Wingdings</vt:lpstr>
      <vt:lpstr>GradientVTI</vt:lpstr>
      <vt:lpstr> using ml to Predict Breast Tissue Tumor Malignancy</vt:lpstr>
      <vt:lpstr>INTRODUCTION TO the data</vt:lpstr>
      <vt:lpstr>Data features</vt:lpstr>
      <vt:lpstr>modeling approach</vt:lpstr>
      <vt:lpstr>model approach</vt:lpstr>
      <vt:lpstr>Pre-processing</vt:lpstr>
      <vt:lpstr>Exploratory data analysis </vt:lpstr>
      <vt:lpstr>Exploratory data analysis </vt:lpstr>
      <vt:lpstr>Exploratory data analysis </vt:lpstr>
      <vt:lpstr>Logistic Regression model</vt:lpstr>
      <vt:lpstr>K-FOLD cross validation</vt:lpstr>
      <vt:lpstr>Random forest classifier</vt:lpstr>
      <vt:lpstr>Random forest classifier</vt:lpstr>
      <vt:lpstr>Principal component analysis</vt:lpstr>
      <vt:lpstr>Principal component analysis</vt:lpstr>
      <vt:lpstr>Dimensionality reduction</vt:lpstr>
      <vt:lpstr>Further study opportunities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Breast Tumor Malignancy</dc:title>
  <dc:creator>Microsoft Office User</dc:creator>
  <cp:lastModifiedBy>Microsoft Office User</cp:lastModifiedBy>
  <cp:revision>74</cp:revision>
  <dcterms:created xsi:type="dcterms:W3CDTF">2020-12-22T09:21:59Z</dcterms:created>
  <dcterms:modified xsi:type="dcterms:W3CDTF">2020-12-24T18:57:16Z</dcterms:modified>
</cp:coreProperties>
</file>